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4" r:id="rId2"/>
    <p:sldId id="286" r:id="rId3"/>
    <p:sldId id="287" r:id="rId4"/>
    <p:sldId id="288" r:id="rId5"/>
    <p:sldId id="289" r:id="rId6"/>
    <p:sldId id="314" r:id="rId7"/>
    <p:sldId id="290" r:id="rId8"/>
    <p:sldId id="317" r:id="rId9"/>
    <p:sldId id="318" r:id="rId10"/>
    <p:sldId id="322" r:id="rId11"/>
    <p:sldId id="269" r:id="rId12"/>
    <p:sldId id="313" r:id="rId13"/>
    <p:sldId id="319" r:id="rId14"/>
    <p:sldId id="291" r:id="rId15"/>
    <p:sldId id="292" r:id="rId16"/>
    <p:sldId id="293" r:id="rId17"/>
    <p:sldId id="294" r:id="rId18"/>
    <p:sldId id="295" r:id="rId19"/>
    <p:sldId id="298" r:id="rId20"/>
    <p:sldId id="296" r:id="rId21"/>
    <p:sldId id="297" r:id="rId22"/>
    <p:sldId id="299" r:id="rId23"/>
    <p:sldId id="300" r:id="rId24"/>
    <p:sldId id="301" r:id="rId25"/>
    <p:sldId id="302" r:id="rId26"/>
    <p:sldId id="321" r:id="rId27"/>
    <p:sldId id="304" r:id="rId28"/>
    <p:sldId id="303" r:id="rId29"/>
    <p:sldId id="312" r:id="rId30"/>
    <p:sldId id="320" r:id="rId31"/>
    <p:sldId id="306" r:id="rId32"/>
    <p:sldId id="307" r:id="rId33"/>
    <p:sldId id="308" r:id="rId34"/>
    <p:sldId id="310" r:id="rId35"/>
    <p:sldId id="31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9" autoAdjust="0"/>
    <p:restoredTop sz="94660"/>
  </p:normalViewPr>
  <p:slideViewPr>
    <p:cSldViewPr snapToGrid="0">
      <p:cViewPr varScale="1">
        <p:scale>
          <a:sx n="46" d="100"/>
          <a:sy n="46" d="100"/>
        </p:scale>
        <p:origin x="34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sbg\Desktop\&#53076;&#52632;&#44592;\&#49828;&#50948;&#54609;&#50640;%20&#46384;&#47480;%20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sbg\Desktop\&#53076;&#52632;&#44592;\&#49828;&#50948;&#54609;&#50640;%20&#46384;&#47480;%20&#44536;&#4700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sbg\Desktop\&#53076;&#52632;&#44592;\&#49828;&#50948;&#54609;&#50640;%20&#46384;&#47480;%20&#44536;&#47000;&#5453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스위핑 횟수에 따른 거리 증가량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937.5</c:v>
                </c:pt>
                <c:pt idx="1">
                  <c:v>937.9</c:v>
                </c:pt>
                <c:pt idx="2">
                  <c:v>938.3</c:v>
                </c:pt>
                <c:pt idx="3">
                  <c:v>938.7</c:v>
                </c:pt>
                <c:pt idx="4">
                  <c:v>939.2</c:v>
                </c:pt>
                <c:pt idx="5">
                  <c:v>939.4</c:v>
                </c:pt>
                <c:pt idx="6">
                  <c:v>939.7</c:v>
                </c:pt>
                <c:pt idx="7">
                  <c:v>940</c:v>
                </c:pt>
                <c:pt idx="8">
                  <c:v>940.2</c:v>
                </c:pt>
                <c:pt idx="9">
                  <c:v>940.3</c:v>
                </c:pt>
                <c:pt idx="10">
                  <c:v>940.4</c:v>
                </c:pt>
                <c:pt idx="11">
                  <c:v>940.5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DC-44BE-830F-539B6A9F4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005512"/>
        <c:axId val="544005840"/>
      </c:scatterChart>
      <c:valAx>
        <c:axId val="544005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스위핑 횟수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005840"/>
        <c:crosses val="autoZero"/>
        <c:crossBetween val="midCat"/>
      </c:valAx>
      <c:valAx>
        <c:axId val="54400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y</a:t>
                </a:r>
                <a:r>
                  <a:rPr lang="ko-KR" altLang="en-US"/>
                  <a:t>축 좌표</a:t>
                </a:r>
                <a:endParaRPr lang="en-US" alt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005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스위핑 횟수에 따른 거리 증가량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dk1">
                  <a:tint val="8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000"/>
                </a:schemeClr>
              </a:solidFill>
              <a:ln w="9525">
                <a:solidFill>
                  <a:schemeClr val="dk1">
                    <a:tint val="88000"/>
                  </a:schemeClr>
                </a:solidFill>
              </a:ln>
              <a:effectLst/>
            </c:spPr>
          </c:marker>
          <c:xVal>
            <c:numRef>
              <c:f>Sheet1!$A$20:$A$31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</c:numCache>
            </c:numRef>
          </c:xVal>
          <c:yVal>
            <c:numRef>
              <c:f>Sheet1!$B$20:$B$31</c:f>
              <c:numCache>
                <c:formatCode>General</c:formatCode>
                <c:ptCount val="12"/>
                <c:pt idx="0">
                  <c:v>937.5</c:v>
                </c:pt>
                <c:pt idx="1">
                  <c:v>938.7</c:v>
                </c:pt>
                <c:pt idx="2">
                  <c:v>940.1</c:v>
                </c:pt>
                <c:pt idx="3">
                  <c:v>941.1</c:v>
                </c:pt>
                <c:pt idx="4">
                  <c:v>942.8</c:v>
                </c:pt>
                <c:pt idx="5">
                  <c:v>944</c:v>
                </c:pt>
                <c:pt idx="6">
                  <c:v>945.7</c:v>
                </c:pt>
                <c:pt idx="7">
                  <c:v>946.5</c:v>
                </c:pt>
                <c:pt idx="8">
                  <c:v>947.7</c:v>
                </c:pt>
                <c:pt idx="9">
                  <c:v>948.8</c:v>
                </c:pt>
                <c:pt idx="10">
                  <c:v>949.9</c:v>
                </c:pt>
                <c:pt idx="11">
                  <c:v>950.9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801-4E37-9967-0C76860D0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222168"/>
        <c:axId val="628217904"/>
      </c:scatterChart>
      <c:valAx>
        <c:axId val="62822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스위핑 횟수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8217904"/>
        <c:crosses val="autoZero"/>
        <c:crossBetween val="midCat"/>
      </c:valAx>
      <c:valAx>
        <c:axId val="62821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Y</a:t>
                </a:r>
                <a:r>
                  <a:rPr lang="ko-KR" altLang="en-US"/>
                  <a:t>축 좌표</a:t>
                </a:r>
                <a:endParaRPr lang="en-US" alt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8222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스위핑 </a:t>
            </a:r>
            <a:r>
              <a:rPr lang="en-US" altLang="ko-KR"/>
              <a:t>10</a:t>
            </a:r>
            <a:r>
              <a:rPr lang="ko-KR" altLang="en-US"/>
              <a:t>회시 경우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000"/>
                </a:schemeClr>
              </a:solidFill>
              <a:ln w="9525">
                <a:solidFill>
                  <a:schemeClr val="dk1">
                    <a:tint val="88000"/>
                  </a:schemeClr>
                </a:solidFill>
              </a:ln>
              <a:effectLst/>
            </c:spPr>
          </c:marker>
          <c:yVal>
            <c:numRef>
              <c:f>Sheet1!$B$12:$H$12</c:f>
              <c:numCache>
                <c:formatCode>General</c:formatCode>
                <c:ptCount val="7"/>
                <c:pt idx="0">
                  <c:v>940.4</c:v>
                </c:pt>
                <c:pt idx="1">
                  <c:v>941.1</c:v>
                </c:pt>
                <c:pt idx="2">
                  <c:v>941.7</c:v>
                </c:pt>
                <c:pt idx="3">
                  <c:v>940.1</c:v>
                </c:pt>
                <c:pt idx="4">
                  <c:v>939</c:v>
                </c:pt>
                <c:pt idx="5">
                  <c:v>941.8</c:v>
                </c:pt>
                <c:pt idx="6">
                  <c:v>940.8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B6A-4F8F-BA01-4305857F0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999936"/>
        <c:axId val="544000264"/>
      </c:scatterChart>
      <c:valAx>
        <c:axId val="543999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000264"/>
        <c:crosses val="autoZero"/>
        <c:crossBetween val="midCat"/>
      </c:valAx>
      <c:valAx>
        <c:axId val="544000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3999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colors3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8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82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241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761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4275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4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185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9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2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1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3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0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1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8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45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00D32CB-8E13-499F-8C62-A013BF381CCE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B5CC501-5C1D-4329-AD71-195AB84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3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0.png"/><Relationship Id="rId5" Type="http://schemas.openxmlformats.org/officeDocument/2006/relationships/image" Target="../media/image17.png"/><Relationship Id="rId10" Type="http://schemas.openxmlformats.org/officeDocument/2006/relationships/image" Target="../media/image9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C5C482-B255-647B-EFCB-7EA5A44C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241" y="2339787"/>
            <a:ext cx="9207508" cy="883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latin typeface="+mn-ea"/>
                <a:ea typeface="+mn-ea"/>
              </a:rPr>
              <a:t>Unity</a:t>
            </a:r>
            <a:r>
              <a:rPr lang="ko-KR" altLang="en-US" sz="4800" dirty="0">
                <a:latin typeface="+mn-ea"/>
                <a:ea typeface="+mn-ea"/>
              </a:rPr>
              <a:t>를 이용한 </a:t>
            </a:r>
            <a:r>
              <a:rPr lang="ko-KR" altLang="en-US" sz="4800" dirty="0" err="1">
                <a:latin typeface="+mn-ea"/>
                <a:ea typeface="+mn-ea"/>
              </a:rPr>
              <a:t>컬링</a:t>
            </a:r>
            <a:r>
              <a:rPr lang="ko-KR" altLang="en-US" sz="4800" dirty="0">
                <a:latin typeface="+mn-ea"/>
                <a:ea typeface="+mn-ea"/>
              </a:rPr>
              <a:t> 게임 개발</a:t>
            </a:r>
            <a:endParaRPr lang="en-US" altLang="ko-KR" sz="48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7BCEE-F59F-23B1-8910-1B118C978522}"/>
              </a:ext>
            </a:extLst>
          </p:cNvPr>
          <p:cNvSpPr txBox="1"/>
          <p:nvPr/>
        </p:nvSpPr>
        <p:spPr>
          <a:xfrm>
            <a:off x="2829098" y="5413756"/>
            <a:ext cx="65517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경희대학교 전자정보대학 전자공학과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DAF1F-0EBC-AE6D-FB8D-228172899667}"/>
              </a:ext>
            </a:extLst>
          </p:cNvPr>
          <p:cNvSpPr txBox="1"/>
          <p:nvPr/>
        </p:nvSpPr>
        <p:spPr>
          <a:xfrm>
            <a:off x="3355345" y="4246511"/>
            <a:ext cx="5481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이용현</a:t>
            </a:r>
            <a:r>
              <a:rPr lang="en-US" altLang="ko-KR" sz="3000" dirty="0"/>
              <a:t>, </a:t>
            </a:r>
            <a:r>
              <a:rPr lang="ko-KR" altLang="en-US" sz="3000" dirty="0"/>
              <a:t>박기범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김강산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김찬우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8942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8C713F-1C54-422D-A7B9-3DB6A82E5A0E}"/>
              </a:ext>
            </a:extLst>
          </p:cNvPr>
          <p:cNvSpPr txBox="1"/>
          <p:nvPr/>
        </p:nvSpPr>
        <p:spPr>
          <a:xfrm>
            <a:off x="6179789" y="1066400"/>
            <a:ext cx="60122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두 그래프 비교</a:t>
            </a:r>
            <a:endParaRPr lang="en-US" altLang="ko-KR" sz="4400" dirty="0"/>
          </a:p>
          <a:p>
            <a:endParaRPr lang="en-US" altLang="ko-KR" sz="2400" dirty="0"/>
          </a:p>
          <a:p>
            <a:r>
              <a:rPr lang="ko-KR" altLang="en-US" sz="2400" dirty="0"/>
              <a:t>빨강 </a:t>
            </a:r>
            <a:r>
              <a:rPr lang="en-US" altLang="ko-KR" sz="2400" dirty="0"/>
              <a:t>– </a:t>
            </a:r>
            <a:r>
              <a:rPr lang="ko-KR" altLang="en-US" sz="2400" dirty="0"/>
              <a:t>계수가 </a:t>
            </a:r>
            <a:r>
              <a:rPr lang="en-US" altLang="ko-KR" sz="2400" dirty="0"/>
              <a:t>1</a:t>
            </a:r>
            <a:r>
              <a:rPr lang="ko-KR" altLang="en-US" sz="2400" dirty="0"/>
              <a:t>인 경우 </a:t>
            </a:r>
            <a:r>
              <a:rPr lang="en-US" altLang="ko-KR" sz="2400" dirty="0"/>
              <a:t>(</a:t>
            </a:r>
            <a:r>
              <a:rPr lang="ko-KR" altLang="en-US" sz="2400" dirty="0"/>
              <a:t>이상적인 환경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ko-KR" altLang="en-US" sz="2400" dirty="0"/>
              <a:t>파랑 </a:t>
            </a:r>
            <a:r>
              <a:rPr lang="en-US" altLang="ko-KR" sz="2400" dirty="0"/>
              <a:t>– </a:t>
            </a:r>
            <a:r>
              <a:rPr lang="ko-KR" altLang="en-US" sz="2400" dirty="0"/>
              <a:t>계수가 </a:t>
            </a:r>
            <a:r>
              <a:rPr lang="en-US" altLang="ko-KR" sz="2400" dirty="0"/>
              <a:t>0.65</a:t>
            </a:r>
            <a:r>
              <a:rPr lang="ko-KR" altLang="en-US" sz="2400" dirty="0"/>
              <a:t>인 경우 </a:t>
            </a:r>
            <a:r>
              <a:rPr lang="en-US" altLang="ko-KR" sz="2400" dirty="0"/>
              <a:t>(</a:t>
            </a:r>
            <a:r>
              <a:rPr lang="ko-KR" altLang="en-US" sz="2400" dirty="0"/>
              <a:t>실제 </a:t>
            </a:r>
            <a:r>
              <a:rPr lang="ko-KR" altLang="en-US" sz="2400" dirty="0" err="1"/>
              <a:t>컬링</a:t>
            </a:r>
            <a:r>
              <a:rPr lang="ko-KR" altLang="en-US" sz="2400" dirty="0"/>
              <a:t> 환경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6DC7B-0F52-456A-9135-653D8745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7" y="606118"/>
            <a:ext cx="5661825" cy="56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8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, 닫기이(가) 표시된 사진&#10;&#10;자동 생성된 설명">
            <a:extLst>
              <a:ext uri="{FF2B5EF4-FFF2-40B4-BE49-F238E27FC236}">
                <a16:creationId xmlns:a16="http://schemas.microsoft.com/office/drawing/2014/main" id="{70E7BC43-5895-4C63-BF7E-9194AB85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99" y="811945"/>
            <a:ext cx="2872387" cy="2872387"/>
          </a:xfrm>
          <a:prstGeom prst="rect">
            <a:avLst/>
          </a:prstGeom>
        </p:spPr>
      </p:pic>
      <p:pic>
        <p:nvPicPr>
          <p:cNvPr id="5" name="그림 4" descr="빨간색, 오렌지이(가) 표시된 사진&#10;&#10;자동 생성된 설명">
            <a:extLst>
              <a:ext uri="{FF2B5EF4-FFF2-40B4-BE49-F238E27FC236}">
                <a16:creationId xmlns:a16="http://schemas.microsoft.com/office/drawing/2014/main" id="{9F438605-4323-445E-9A82-43968875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12" y="2530086"/>
            <a:ext cx="2872387" cy="287238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DE46F6A-8617-4050-BD27-1F46CE3E4795}"/>
              </a:ext>
            </a:extLst>
          </p:cNvPr>
          <p:cNvSpPr/>
          <p:nvPr/>
        </p:nvSpPr>
        <p:spPr>
          <a:xfrm>
            <a:off x="8610016" y="3078513"/>
            <a:ext cx="232859" cy="2328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C18176-ECC6-424E-B0EC-36083A618616}"/>
              </a:ext>
            </a:extLst>
          </p:cNvPr>
          <p:cNvSpPr/>
          <p:nvPr/>
        </p:nvSpPr>
        <p:spPr>
          <a:xfrm>
            <a:off x="9815475" y="3849849"/>
            <a:ext cx="232859" cy="2328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74C4DC4-06F8-44AA-B4CA-148F651C3BFE}"/>
              </a:ext>
            </a:extLst>
          </p:cNvPr>
          <p:cNvCxnSpPr>
            <a:cxnSpLocks/>
            <a:stCxn id="12" idx="2"/>
            <a:endCxn id="10" idx="5"/>
          </p:cNvCxnSpPr>
          <p:nvPr/>
        </p:nvCxnSpPr>
        <p:spPr>
          <a:xfrm flipH="1" flipV="1">
            <a:off x="8808774" y="3277271"/>
            <a:ext cx="1006701" cy="6890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BCAB831-91B6-43A8-8884-89E2DD6884E1}"/>
              </a:ext>
            </a:extLst>
          </p:cNvPr>
          <p:cNvCxnSpPr>
            <a:cxnSpLocks/>
          </p:cNvCxnSpPr>
          <p:nvPr/>
        </p:nvCxnSpPr>
        <p:spPr>
          <a:xfrm flipV="1">
            <a:off x="9921359" y="4082708"/>
            <a:ext cx="0" cy="271452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F269B09-2D85-4523-B5E3-B7D622146063}"/>
              </a:ext>
            </a:extLst>
          </p:cNvPr>
          <p:cNvCxnSpPr>
            <a:cxnSpLocks/>
          </p:cNvCxnSpPr>
          <p:nvPr/>
        </p:nvCxnSpPr>
        <p:spPr>
          <a:xfrm flipV="1">
            <a:off x="9921359" y="1669002"/>
            <a:ext cx="10545" cy="2177135"/>
          </a:xfrm>
          <a:prstGeom prst="straightConnector1">
            <a:avLst/>
          </a:prstGeom>
          <a:ln w="76200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0758A2-0DCB-428E-AAA4-B763A3F22407}"/>
              </a:ext>
            </a:extLst>
          </p:cNvPr>
          <p:cNvCxnSpPr>
            <a:cxnSpLocks/>
          </p:cNvCxnSpPr>
          <p:nvPr/>
        </p:nvCxnSpPr>
        <p:spPr>
          <a:xfrm flipV="1">
            <a:off x="10041105" y="3046894"/>
            <a:ext cx="789615" cy="89901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C007365B-41FE-4A9C-B42F-B80A4B542129}"/>
              </a:ext>
            </a:extLst>
          </p:cNvPr>
          <p:cNvSpPr/>
          <p:nvPr/>
        </p:nvSpPr>
        <p:spPr>
          <a:xfrm>
            <a:off x="9506006" y="3579393"/>
            <a:ext cx="435154" cy="184739"/>
          </a:xfrm>
          <a:custGeom>
            <a:avLst/>
            <a:gdLst>
              <a:gd name="connsiteX0" fmla="*/ 148 w 435154"/>
              <a:gd name="connsiteY0" fmla="*/ 184739 h 184739"/>
              <a:gd name="connsiteX1" fmla="*/ 71169 w 435154"/>
              <a:gd name="connsiteY1" fmla="*/ 7186 h 184739"/>
              <a:gd name="connsiteX2" fmla="*/ 435154 w 435154"/>
              <a:gd name="connsiteY2" fmla="*/ 51574 h 18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154" h="184739">
                <a:moveTo>
                  <a:pt x="148" y="184739"/>
                </a:moveTo>
                <a:cubicBezTo>
                  <a:pt x="-592" y="107059"/>
                  <a:pt x="-1332" y="29380"/>
                  <a:pt x="71169" y="7186"/>
                </a:cubicBezTo>
                <a:cubicBezTo>
                  <a:pt x="143670" y="-15008"/>
                  <a:pt x="289412" y="18283"/>
                  <a:pt x="435154" y="5157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EC7D4FF-20A7-4347-846C-29AA4A520C6F}"/>
              </a:ext>
            </a:extLst>
          </p:cNvPr>
          <p:cNvSpPr/>
          <p:nvPr/>
        </p:nvSpPr>
        <p:spPr>
          <a:xfrm>
            <a:off x="9914527" y="3383391"/>
            <a:ext cx="408372" cy="194310"/>
          </a:xfrm>
          <a:custGeom>
            <a:avLst/>
            <a:gdLst>
              <a:gd name="connsiteX0" fmla="*/ 0 w 408372"/>
              <a:gd name="connsiteY0" fmla="*/ 52267 h 194310"/>
              <a:gd name="connsiteX1" fmla="*/ 230819 w 408372"/>
              <a:gd name="connsiteY1" fmla="*/ 7879 h 194310"/>
              <a:gd name="connsiteX2" fmla="*/ 408372 w 408372"/>
              <a:gd name="connsiteY2" fmla="*/ 194310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372" h="194310">
                <a:moveTo>
                  <a:pt x="0" y="52267"/>
                </a:moveTo>
                <a:cubicBezTo>
                  <a:pt x="81378" y="18236"/>
                  <a:pt x="162757" y="-15795"/>
                  <a:pt x="230819" y="7879"/>
                </a:cubicBezTo>
                <a:cubicBezTo>
                  <a:pt x="298881" y="31553"/>
                  <a:pt x="353626" y="112931"/>
                  <a:pt x="408372" y="19431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2530B6-DB1A-4237-97B1-F5276B0CE653}"/>
                  </a:ext>
                </a:extLst>
              </p:cNvPr>
              <p:cNvSpPr txBox="1"/>
              <p:nvPr/>
            </p:nvSpPr>
            <p:spPr>
              <a:xfrm>
                <a:off x="9192295" y="3003595"/>
                <a:ext cx="66343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2530B6-DB1A-4237-97B1-F5276B0C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95" y="3003595"/>
                <a:ext cx="663439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7051AD-9299-462D-A863-A8DF3284C50A}"/>
                  </a:ext>
                </a:extLst>
              </p:cNvPr>
              <p:cNvSpPr txBox="1"/>
              <p:nvPr/>
            </p:nvSpPr>
            <p:spPr>
              <a:xfrm>
                <a:off x="9925465" y="2790446"/>
                <a:ext cx="6893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07051AD-9299-462D-A863-A8DF3284C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65" y="2790446"/>
                <a:ext cx="68935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87D786-E46B-459B-B247-9984A365EDCB}"/>
                  </a:ext>
                </a:extLst>
              </p:cNvPr>
              <p:cNvSpPr txBox="1"/>
              <p:nvPr/>
            </p:nvSpPr>
            <p:spPr>
              <a:xfrm>
                <a:off x="8216223" y="2813447"/>
                <a:ext cx="75044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87D786-E46B-459B-B247-9984A365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223" y="2813447"/>
                <a:ext cx="75044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5414B2-9496-4D72-9563-C9905B3119A7}"/>
                  </a:ext>
                </a:extLst>
              </p:cNvPr>
              <p:cNvSpPr txBox="1"/>
              <p:nvPr/>
            </p:nvSpPr>
            <p:spPr>
              <a:xfrm>
                <a:off x="10753033" y="2510809"/>
                <a:ext cx="69275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5414B2-9496-4D72-9563-C9905B311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033" y="2510809"/>
                <a:ext cx="692754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3E4528-0794-480A-B6DA-9B9FEC51CAC6}"/>
                  </a:ext>
                </a:extLst>
              </p:cNvPr>
              <p:cNvSpPr txBox="1"/>
              <p:nvPr/>
            </p:nvSpPr>
            <p:spPr>
              <a:xfrm>
                <a:off x="9950038" y="5955780"/>
                <a:ext cx="47506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3E4528-0794-480A-B6DA-9B9FEC51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038" y="5955780"/>
                <a:ext cx="475066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29E057-BAAA-48E9-9AD9-ACBFC18E88E6}"/>
                  </a:ext>
                </a:extLst>
              </p:cNvPr>
              <p:cNvSpPr txBox="1"/>
              <p:nvPr/>
            </p:nvSpPr>
            <p:spPr>
              <a:xfrm>
                <a:off x="158497" y="3311371"/>
                <a:ext cx="327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29E057-BAAA-48E9-9AD9-ACBFC18E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7" y="3311371"/>
                <a:ext cx="3270062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D87700-C83C-4F82-A137-9965DA9EA8D4}"/>
                  </a:ext>
                </a:extLst>
              </p:cNvPr>
              <p:cNvSpPr txBox="1"/>
              <p:nvPr/>
            </p:nvSpPr>
            <p:spPr>
              <a:xfrm>
                <a:off x="156117" y="4040977"/>
                <a:ext cx="450867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ko-KR" alt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40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ko-KR" alt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40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D87700-C83C-4F82-A137-9965DA9EA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" y="4040977"/>
                <a:ext cx="4508670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34E4C5-964B-44E7-980E-1D4434DC1DFE}"/>
                  </a:ext>
                </a:extLst>
              </p:cNvPr>
              <p:cNvSpPr txBox="1"/>
              <p:nvPr/>
            </p:nvSpPr>
            <p:spPr>
              <a:xfrm>
                <a:off x="158284" y="4738357"/>
                <a:ext cx="55515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ko-KR" alt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40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4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ko-KR" altLang="en-US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40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ko-KR" alt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34E4C5-964B-44E7-980E-1D4434DC1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4" y="4738357"/>
                <a:ext cx="5551584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52AB37-2E2B-4814-9DFE-86F88C34397E}"/>
                  </a:ext>
                </a:extLst>
              </p:cNvPr>
              <p:cNvSpPr txBox="1"/>
              <p:nvPr/>
            </p:nvSpPr>
            <p:spPr>
              <a:xfrm>
                <a:off x="250834" y="5402473"/>
                <a:ext cx="3016788" cy="1155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ko-KR" altLang="en-US" sz="40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ko-KR" alt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40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ko-KR" altLang="en-US" sz="4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ko-KR" altLang="en-US" sz="4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52AB37-2E2B-4814-9DFE-86F88C343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34" y="5402473"/>
                <a:ext cx="3016788" cy="11559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180A556-60D0-4209-B750-7A790E0F05B5}"/>
              </a:ext>
            </a:extLst>
          </p:cNvPr>
          <p:cNvSpPr txBox="1"/>
          <p:nvPr/>
        </p:nvSpPr>
        <p:spPr>
          <a:xfrm>
            <a:off x="912497" y="1616198"/>
            <a:ext cx="354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충돌 이론</a:t>
            </a:r>
            <a:endParaRPr lang="en-US" altLang="ko-KR" sz="48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D923120-B0BB-4205-ADBD-6A32F9133488}"/>
              </a:ext>
            </a:extLst>
          </p:cNvPr>
          <p:cNvSpPr txBox="1">
            <a:spLocks/>
          </p:cNvSpPr>
          <p:nvPr/>
        </p:nvSpPr>
        <p:spPr>
          <a:xfrm>
            <a:off x="503341" y="103695"/>
            <a:ext cx="8491030" cy="14306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000" dirty="0"/>
              <a:t>이론적 배경</a:t>
            </a:r>
            <a:r>
              <a:rPr lang="en-US" altLang="ko-KR" sz="5000" dirty="0"/>
              <a:t>(5)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30293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(5)</a:t>
            </a:r>
            <a:endParaRPr lang="ko-KR" altLang="en-US" sz="5000" dirty="0"/>
          </a:p>
        </p:txBody>
      </p:sp>
      <p:pic>
        <p:nvPicPr>
          <p:cNvPr id="5" name="그림 4" descr="파란색, 닫기이(가) 표시된 사진&#10;&#10;자동 생성된 설명">
            <a:extLst>
              <a:ext uri="{FF2B5EF4-FFF2-40B4-BE49-F238E27FC236}">
                <a16:creationId xmlns:a16="http://schemas.microsoft.com/office/drawing/2014/main" id="{020968DF-9EAA-072B-7F2E-376D35BC8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1" y="2888997"/>
            <a:ext cx="1080000" cy="1080000"/>
          </a:xfrm>
          <a:prstGeom prst="rect">
            <a:avLst/>
          </a:prstGeom>
        </p:spPr>
      </p:pic>
      <p:pic>
        <p:nvPicPr>
          <p:cNvPr id="7" name="그림 6" descr="빨간색, 오렌지이(가) 표시된 사진&#10;&#10;자동 생성된 설명">
            <a:extLst>
              <a:ext uri="{FF2B5EF4-FFF2-40B4-BE49-F238E27FC236}">
                <a16:creationId xmlns:a16="http://schemas.microsoft.com/office/drawing/2014/main" id="{7902513D-894E-25AA-7D1D-522DF4B6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59" y="2888997"/>
            <a:ext cx="1080000" cy="1080000"/>
          </a:xfrm>
          <a:prstGeom prst="rect">
            <a:avLst/>
          </a:prstGeom>
        </p:spPr>
      </p:pic>
      <p:pic>
        <p:nvPicPr>
          <p:cNvPr id="8" name="그림 7" descr="파란색, 닫기이(가) 표시된 사진&#10;&#10;자동 생성된 설명">
            <a:extLst>
              <a:ext uri="{FF2B5EF4-FFF2-40B4-BE49-F238E27FC236}">
                <a16:creationId xmlns:a16="http://schemas.microsoft.com/office/drawing/2014/main" id="{41A5E230-7E3F-8C9F-5A77-5FE44AC04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73" y="2894788"/>
            <a:ext cx="1080000" cy="1080000"/>
          </a:xfrm>
          <a:prstGeom prst="rect">
            <a:avLst/>
          </a:prstGeom>
        </p:spPr>
      </p:pic>
      <p:pic>
        <p:nvPicPr>
          <p:cNvPr id="9" name="그림 8" descr="빨간색, 오렌지이(가) 표시된 사진&#10;&#10;자동 생성된 설명">
            <a:extLst>
              <a:ext uri="{FF2B5EF4-FFF2-40B4-BE49-F238E27FC236}">
                <a16:creationId xmlns:a16="http://schemas.microsoft.com/office/drawing/2014/main" id="{9BDD028F-B72E-0D68-7000-F76CC742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67" y="2894788"/>
            <a:ext cx="1080000" cy="10800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682E631-77B4-9D3A-4D7A-757C2E22EA3D}"/>
              </a:ext>
            </a:extLst>
          </p:cNvPr>
          <p:cNvSpPr/>
          <p:nvPr/>
        </p:nvSpPr>
        <p:spPr>
          <a:xfrm rot="18727593">
            <a:off x="810639" y="2885979"/>
            <a:ext cx="928266" cy="237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11E48BA-8174-1CD1-DA7A-647934F231B8}"/>
              </a:ext>
            </a:extLst>
          </p:cNvPr>
          <p:cNvSpPr/>
          <p:nvPr/>
        </p:nvSpPr>
        <p:spPr>
          <a:xfrm rot="13262259">
            <a:off x="2028123" y="2915543"/>
            <a:ext cx="928266" cy="23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74E70B6-3617-8C34-E6CF-FE1E3F254693}"/>
              </a:ext>
            </a:extLst>
          </p:cNvPr>
          <p:cNvSpPr/>
          <p:nvPr/>
        </p:nvSpPr>
        <p:spPr>
          <a:xfrm rot="13262259">
            <a:off x="5347677" y="2921335"/>
            <a:ext cx="928266" cy="23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F27117C-2B48-AC4F-643D-D25833CAA8C9}"/>
              </a:ext>
            </a:extLst>
          </p:cNvPr>
          <p:cNvSpPr/>
          <p:nvPr/>
        </p:nvSpPr>
        <p:spPr>
          <a:xfrm rot="18727593">
            <a:off x="5117111" y="2891768"/>
            <a:ext cx="928266" cy="237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ABBEF-5450-3EAB-7023-E607D25C8994}"/>
              </a:ext>
            </a:extLst>
          </p:cNvPr>
          <p:cNvSpPr txBox="1"/>
          <p:nvPr/>
        </p:nvSpPr>
        <p:spPr>
          <a:xfrm>
            <a:off x="1201221" y="22707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E3B1C-EB19-8944-F1C6-0364D8EE8360}"/>
              </a:ext>
            </a:extLst>
          </p:cNvPr>
          <p:cNvSpPr txBox="1"/>
          <p:nvPr/>
        </p:nvSpPr>
        <p:spPr>
          <a:xfrm>
            <a:off x="6257790" y="441445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864A5AA-F7B5-CF73-60DE-7A471917BDD2}"/>
              </a:ext>
            </a:extLst>
          </p:cNvPr>
          <p:cNvCxnSpPr>
            <a:cxnSpLocks/>
          </p:cNvCxnSpPr>
          <p:nvPr/>
        </p:nvCxnSpPr>
        <p:spPr>
          <a:xfrm>
            <a:off x="4232635" y="3428997"/>
            <a:ext cx="2931736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34CB56B-A727-5F46-8B12-56E5CB029BE9}"/>
              </a:ext>
            </a:extLst>
          </p:cNvPr>
          <p:cNvCxnSpPr/>
          <p:nvPr/>
        </p:nvCxnSpPr>
        <p:spPr>
          <a:xfrm>
            <a:off x="5721673" y="1787989"/>
            <a:ext cx="0" cy="2604902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BA8030-01C0-A493-3663-F7E8C37A6A9A}"/>
              </a:ext>
            </a:extLst>
          </p:cNvPr>
          <p:cNvSpPr/>
          <p:nvPr/>
        </p:nvSpPr>
        <p:spPr>
          <a:xfrm rot="18727593">
            <a:off x="4848942" y="4814056"/>
            <a:ext cx="928266" cy="237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F7408DC-07D4-F69B-B87D-F32CAE4A0414}"/>
              </a:ext>
            </a:extLst>
          </p:cNvPr>
          <p:cNvSpPr/>
          <p:nvPr/>
        </p:nvSpPr>
        <p:spPr>
          <a:xfrm>
            <a:off x="4942360" y="5339881"/>
            <a:ext cx="760507" cy="237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E5D2B85-B657-DCDE-C91B-057F4F9AB33F}"/>
              </a:ext>
            </a:extLst>
          </p:cNvPr>
          <p:cNvSpPr/>
          <p:nvPr/>
        </p:nvSpPr>
        <p:spPr>
          <a:xfrm rot="16200000">
            <a:off x="4353549" y="4797120"/>
            <a:ext cx="848082" cy="2718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BF0E1D-6AEC-6AA0-CEC7-F3F90F9C92FE}"/>
              </a:ext>
            </a:extLst>
          </p:cNvPr>
          <p:cNvSpPr txBox="1"/>
          <p:nvPr/>
        </p:nvSpPr>
        <p:spPr>
          <a:xfrm>
            <a:off x="9331426" y="480983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V1y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5EBC9-9CB6-6BF0-A648-2B41847C4C75}"/>
              </a:ext>
            </a:extLst>
          </p:cNvPr>
          <p:cNvSpPr txBox="1"/>
          <p:nvPr/>
        </p:nvSpPr>
        <p:spPr>
          <a:xfrm>
            <a:off x="4995827" y="560977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V1x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E5DBB-D179-0761-857F-F2C59F96BC17}"/>
              </a:ext>
            </a:extLst>
          </p:cNvPr>
          <p:cNvSpPr txBox="1"/>
          <p:nvPr/>
        </p:nvSpPr>
        <p:spPr>
          <a:xfrm>
            <a:off x="6997606" y="480983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V2y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E0B0E6-FC47-6AEE-D2DF-8F514BE58A62}"/>
              </a:ext>
            </a:extLst>
          </p:cNvPr>
          <p:cNvSpPr txBox="1"/>
          <p:nvPr/>
        </p:nvSpPr>
        <p:spPr>
          <a:xfrm>
            <a:off x="6040241" y="560977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V2x</a:t>
            </a:r>
            <a:endParaRPr lang="ko-KR" altLang="en-US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B91B332-2BE6-E573-E89C-4F45DED0C4AA}"/>
              </a:ext>
            </a:extLst>
          </p:cNvPr>
          <p:cNvSpPr/>
          <p:nvPr/>
        </p:nvSpPr>
        <p:spPr>
          <a:xfrm rot="13262259">
            <a:off x="5890531" y="4789381"/>
            <a:ext cx="928266" cy="23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44406C2B-A7D5-AA01-7F2C-25D47451AE39}"/>
              </a:ext>
            </a:extLst>
          </p:cNvPr>
          <p:cNvSpPr/>
          <p:nvPr/>
        </p:nvSpPr>
        <p:spPr>
          <a:xfrm rot="16200000">
            <a:off x="6466226" y="4781153"/>
            <a:ext cx="794898" cy="24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BB5E1B7-684F-31BC-12B7-B4D393F3EBE4}"/>
              </a:ext>
            </a:extLst>
          </p:cNvPr>
          <p:cNvSpPr/>
          <p:nvPr/>
        </p:nvSpPr>
        <p:spPr>
          <a:xfrm rot="10800000">
            <a:off x="5926461" y="5280385"/>
            <a:ext cx="812980" cy="23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파란색, 닫기이(가) 표시된 사진&#10;&#10;자동 생성된 설명">
            <a:extLst>
              <a:ext uri="{FF2B5EF4-FFF2-40B4-BE49-F238E27FC236}">
                <a16:creationId xmlns:a16="http://schemas.microsoft.com/office/drawing/2014/main" id="{E6941A55-1559-AF6B-883F-DEEC932F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00" y="2888997"/>
            <a:ext cx="1080000" cy="1080000"/>
          </a:xfrm>
          <a:prstGeom prst="rect">
            <a:avLst/>
          </a:prstGeom>
        </p:spPr>
      </p:pic>
      <p:pic>
        <p:nvPicPr>
          <p:cNvPr id="39" name="그림 38" descr="빨간색, 오렌지이(가) 표시된 사진&#10;&#10;자동 생성된 설명">
            <a:extLst>
              <a:ext uri="{FF2B5EF4-FFF2-40B4-BE49-F238E27FC236}">
                <a16:creationId xmlns:a16="http://schemas.microsoft.com/office/drawing/2014/main" id="{ACE3AC91-C9C9-C39A-9433-5803F06D5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128" y="2888997"/>
            <a:ext cx="1080000" cy="1080000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4E93CD3-B28D-476A-7A3C-C901CD1F3CB4}"/>
              </a:ext>
            </a:extLst>
          </p:cNvPr>
          <p:cNvSpPr/>
          <p:nvPr/>
        </p:nvSpPr>
        <p:spPr>
          <a:xfrm rot="10800000">
            <a:off x="8342220" y="5302835"/>
            <a:ext cx="812980" cy="237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9675EE8-DD07-3849-C8DB-EC85752F2909}"/>
              </a:ext>
            </a:extLst>
          </p:cNvPr>
          <p:cNvSpPr/>
          <p:nvPr/>
        </p:nvSpPr>
        <p:spPr>
          <a:xfrm rot="16200000">
            <a:off x="8869212" y="4779925"/>
            <a:ext cx="848082" cy="2718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6287872-7F60-F658-39BE-905E317CCDCE}"/>
              </a:ext>
            </a:extLst>
          </p:cNvPr>
          <p:cNvSpPr/>
          <p:nvPr/>
        </p:nvSpPr>
        <p:spPr>
          <a:xfrm>
            <a:off x="10610405" y="5275387"/>
            <a:ext cx="760507" cy="2379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D1E771B0-CAA9-7BC9-DC91-9A6BA5571E4A}"/>
              </a:ext>
            </a:extLst>
          </p:cNvPr>
          <p:cNvSpPr/>
          <p:nvPr/>
        </p:nvSpPr>
        <p:spPr>
          <a:xfrm rot="16200000">
            <a:off x="10088722" y="4781152"/>
            <a:ext cx="794898" cy="24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C9ECB2-C527-E41A-A978-603FECE3E9D6}"/>
              </a:ext>
            </a:extLst>
          </p:cNvPr>
          <p:cNvSpPr txBox="1"/>
          <p:nvPr/>
        </p:nvSpPr>
        <p:spPr>
          <a:xfrm>
            <a:off x="9831924" y="480983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V2y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BB4DB6-E657-81B4-A8DF-6EEB902BD92E}"/>
              </a:ext>
            </a:extLst>
          </p:cNvPr>
          <p:cNvSpPr txBox="1"/>
          <p:nvPr/>
        </p:nvSpPr>
        <p:spPr>
          <a:xfrm>
            <a:off x="8431995" y="560977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V2x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343222-EF0B-C81B-700E-DE28AA94E7D6}"/>
              </a:ext>
            </a:extLst>
          </p:cNvPr>
          <p:cNvSpPr txBox="1"/>
          <p:nvPr/>
        </p:nvSpPr>
        <p:spPr>
          <a:xfrm>
            <a:off x="10697949" y="560977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V1x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067A13-F076-912E-0A52-03320E696138}"/>
              </a:ext>
            </a:extLst>
          </p:cNvPr>
          <p:cNvSpPr txBox="1"/>
          <p:nvPr/>
        </p:nvSpPr>
        <p:spPr>
          <a:xfrm>
            <a:off x="4926349" y="441247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A488732F-42D5-9B60-3107-1A5051E8C2A9}"/>
              </a:ext>
            </a:extLst>
          </p:cNvPr>
          <p:cNvSpPr/>
          <p:nvPr/>
        </p:nvSpPr>
        <p:spPr>
          <a:xfrm rot="13345657">
            <a:off x="8333162" y="4781665"/>
            <a:ext cx="880827" cy="320208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DD6690E-6DBA-FE67-E628-9F64DDB842DC}"/>
              </a:ext>
            </a:extLst>
          </p:cNvPr>
          <p:cNvSpPr/>
          <p:nvPr/>
        </p:nvSpPr>
        <p:spPr>
          <a:xfrm rot="18916123">
            <a:off x="10593383" y="4713777"/>
            <a:ext cx="895771" cy="320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C7CCE5-4C2B-5F27-6B7D-8521F15962BE}"/>
              </a:ext>
            </a:extLst>
          </p:cNvPr>
          <p:cNvSpPr txBox="1"/>
          <p:nvPr/>
        </p:nvSpPr>
        <p:spPr>
          <a:xfrm>
            <a:off x="8267307" y="421378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V1’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58D77E-A3CE-3CAF-C540-435FDD63091D}"/>
              </a:ext>
            </a:extLst>
          </p:cNvPr>
          <p:cNvSpPr txBox="1"/>
          <p:nvPr/>
        </p:nvSpPr>
        <p:spPr>
          <a:xfrm>
            <a:off x="11091221" y="413860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V2’</a:t>
            </a:r>
            <a:endParaRPr lang="ko-KR" altLang="en-US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970ED33-9425-1460-B843-5BCA4CA7AD5A}"/>
              </a:ext>
            </a:extLst>
          </p:cNvPr>
          <p:cNvSpPr/>
          <p:nvPr/>
        </p:nvSpPr>
        <p:spPr>
          <a:xfrm rot="13345657">
            <a:off x="8255824" y="2866688"/>
            <a:ext cx="880827" cy="320208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BBF1484E-05A1-2DC5-54AA-3C026AB3C728}"/>
              </a:ext>
            </a:extLst>
          </p:cNvPr>
          <p:cNvSpPr/>
          <p:nvPr/>
        </p:nvSpPr>
        <p:spPr>
          <a:xfrm rot="18916123">
            <a:off x="10779239" y="2839939"/>
            <a:ext cx="895771" cy="3202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0D9918-71EE-1C55-ADFD-6D4A1DC8EDF6}"/>
              </a:ext>
            </a:extLst>
          </p:cNvPr>
          <p:cNvSpPr txBox="1"/>
          <p:nvPr/>
        </p:nvSpPr>
        <p:spPr>
          <a:xfrm>
            <a:off x="2103290" y="227694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52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03555" y="0"/>
            <a:ext cx="8491855" cy="15347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5000" cap="all">
                <a:ln w="3175" cap="flat" cmpd="sng">
                  <a:noFill/>
                  <a:prstDash/>
                </a:ln>
                <a:solidFill>
                  <a:schemeClr val="tx1"/>
                </a:solidFill>
                <a:latin typeface="Century Gothic" charset="0"/>
                <a:ea typeface="HY중고딕" charset="0"/>
                <a:cs typeface="+mj-cs"/>
              </a:rPr>
              <a:t>이론적 배경</a:t>
            </a:r>
            <a:r>
              <a:rPr lang="en-US" altLang="ko-KR" sz="5000" cap="all">
                <a:ln w="3175" cap="flat" cmpd="sng">
                  <a:noFill/>
                  <a:prstDash/>
                </a:ln>
                <a:solidFill>
                  <a:schemeClr val="tx1"/>
                </a:solidFill>
                <a:latin typeface="Century Gothic" charset="0"/>
                <a:ea typeface="HY중고딕" charset="0"/>
                <a:cs typeface="+mj-cs"/>
              </a:rPr>
              <a:t>(4)</a:t>
            </a:r>
            <a:endParaRPr lang="ko-KR" altLang="en-US" sz="5000" cap="all">
              <a:ln w="3175" cap="flat" cmpd="sng">
                <a:noFill/>
                <a:prstDash/>
              </a:ln>
              <a:solidFill>
                <a:schemeClr val="tx1"/>
              </a:solidFill>
              <a:latin typeface="Century Gothic" charset="0"/>
              <a:ea typeface="HY중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flipH="1">
            <a:off x="503555" y="1280160"/>
            <a:ext cx="11186160" cy="101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just" latinLnBrk="0">
              <a:buFont typeface="Arial"/>
              <a:buChar char="•"/>
            </a:pPr>
            <a:r>
              <a:rPr lang="ko-KR" altLang="en-US" sz="3000">
                <a:latin typeface="HY중고딕" charset="0"/>
              </a:rPr>
              <a:t>충돌 Implementation</a:t>
            </a:r>
          </a:p>
          <a:p>
            <a:pPr marL="0" indent="0" algn="just" latinLnBrk="0">
              <a:buFontTx/>
              <a:buNone/>
            </a:pPr>
            <a:endParaRPr lang="ko-KR" altLang="en-US" sz="3000">
              <a:latin typeface="HY중고딕" charset="0"/>
            </a:endParaRPr>
          </a:p>
        </p:txBody>
      </p:sp>
      <p:pic>
        <p:nvPicPr>
          <p:cNvPr id="8" name="Picture " descr="C:/Users/pc/AppData/Roaming/PolarisOffice/ETemp/20908_20718752/image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" y="2366645"/>
            <a:ext cx="1080770" cy="1080770"/>
          </a:xfrm>
          <a:prstGeom prst="rect">
            <a:avLst/>
          </a:prstGeom>
          <a:noFill/>
        </p:spPr>
      </p:pic>
      <p:pic>
        <p:nvPicPr>
          <p:cNvPr id="9" name="Picture " descr="C:/Users/pc/AppData/Roaming/PolarisOffice/ETemp/20908_20718752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40" y="2366645"/>
            <a:ext cx="1080770" cy="1080770"/>
          </a:xfrm>
          <a:prstGeom prst="rect">
            <a:avLst/>
          </a:prstGeom>
          <a:noFill/>
        </p:spPr>
      </p:pic>
      <p:sp>
        <p:nvSpPr>
          <p:cNvPr id="14" name="Rect 0"/>
          <p:cNvSpPr>
            <a:spLocks/>
          </p:cNvSpPr>
          <p:nvPr/>
        </p:nvSpPr>
        <p:spPr>
          <a:xfrm rot="13260000">
            <a:off x="1438275" y="2393315"/>
            <a:ext cx="929005" cy="23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Rect 0"/>
          <p:cNvSpPr>
            <a:spLocks/>
          </p:cNvSpPr>
          <p:nvPr/>
        </p:nvSpPr>
        <p:spPr>
          <a:xfrm rot="18720000">
            <a:off x="1207135" y="2363470"/>
            <a:ext cx="929005" cy="2387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0" name="Rect 0"/>
          <p:cNvCxnSpPr/>
          <p:nvPr/>
        </p:nvCxnSpPr>
        <p:spPr>
          <a:xfrm>
            <a:off x="323215" y="2900680"/>
            <a:ext cx="2932430" cy="635"/>
          </a:xfrm>
          <a:prstGeom prst="line">
            <a:avLst/>
          </a:prstGeom>
          <a:ln w="9525" cap="flat" cmpd="sng">
            <a:solidFill>
              <a:schemeClr val="bg1"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flipH="1">
            <a:off x="1812290" y="1877060"/>
            <a:ext cx="1270" cy="1988185"/>
          </a:xfrm>
          <a:prstGeom prst="line">
            <a:avLst/>
          </a:prstGeom>
          <a:ln w="9525" cap="flat" cmpd="sng">
            <a:solidFill>
              <a:schemeClr val="bg1"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>
            <a:spLocks/>
          </p:cNvSpPr>
          <p:nvPr/>
        </p:nvSpPr>
        <p:spPr>
          <a:xfrm flipH="1">
            <a:off x="1950085" y="2787650"/>
            <a:ext cx="374650" cy="238760"/>
          </a:xfrm>
          <a:prstGeom prst="rightArrow">
            <a:avLst/>
          </a:prstGeom>
          <a:solidFill>
            <a:srgbClr val="36B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7" name="Rect 0"/>
          <p:cNvSpPr>
            <a:spLocks/>
          </p:cNvSpPr>
          <p:nvPr/>
        </p:nvSpPr>
        <p:spPr>
          <a:xfrm rot="16200000">
            <a:off x="2122170" y="2558415"/>
            <a:ext cx="424815" cy="272415"/>
          </a:xfrm>
          <a:prstGeom prst="rightArrow">
            <a:avLst/>
          </a:prstGeom>
          <a:solidFill>
            <a:srgbClr val="36B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1755140" y="3077210"/>
            <a:ext cx="83185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UnitY</a:t>
            </a:r>
            <a:endParaRPr lang="ko-KR" altLang="en-US"/>
          </a:p>
        </p:txBody>
      </p:sp>
      <p:sp>
        <p:nvSpPr>
          <p:cNvPr id="54" name="텍스트 상자 3"/>
          <p:cNvSpPr txBox="1">
            <a:spLocks/>
          </p:cNvSpPr>
          <p:nvPr/>
        </p:nvSpPr>
        <p:spPr>
          <a:xfrm>
            <a:off x="2453640" y="2451735"/>
            <a:ext cx="83185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UnitX</a:t>
            </a:r>
            <a:endParaRPr lang="ko-KR" altLang="en-US"/>
          </a:p>
        </p:txBody>
      </p:sp>
      <p:pic>
        <p:nvPicPr>
          <p:cNvPr id="55" name="그림 6" descr="C:/Users/pc/AppData/Roaming/PolarisOffice/ETemp/20908_20718752/image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4671695"/>
            <a:ext cx="1080770" cy="1080770"/>
          </a:xfrm>
          <a:prstGeom prst="rect">
            <a:avLst/>
          </a:prstGeom>
          <a:noFill/>
        </p:spPr>
      </p:pic>
      <p:pic>
        <p:nvPicPr>
          <p:cNvPr id="56" name="그림 7" descr="C:/Users/pc/AppData/Roaming/PolarisOffice/ETemp/20908_20718752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5" y="4671695"/>
            <a:ext cx="1080770" cy="1080770"/>
          </a:xfrm>
          <a:prstGeom prst="rect">
            <a:avLst/>
          </a:prstGeom>
          <a:noFill/>
        </p:spPr>
      </p:pic>
      <p:sp>
        <p:nvSpPr>
          <p:cNvPr id="57" name="도형 8"/>
          <p:cNvSpPr>
            <a:spLocks/>
          </p:cNvSpPr>
          <p:nvPr/>
        </p:nvSpPr>
        <p:spPr>
          <a:xfrm rot="13260000">
            <a:off x="1449070" y="4698365"/>
            <a:ext cx="929005" cy="23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8" name="도형 9"/>
          <p:cNvSpPr>
            <a:spLocks/>
          </p:cNvSpPr>
          <p:nvPr/>
        </p:nvSpPr>
        <p:spPr>
          <a:xfrm rot="18720000">
            <a:off x="1155065" y="4679315"/>
            <a:ext cx="929005" cy="2387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59" name="도형 10"/>
          <p:cNvCxnSpPr/>
          <p:nvPr/>
        </p:nvCxnSpPr>
        <p:spPr>
          <a:xfrm>
            <a:off x="334010" y="5205730"/>
            <a:ext cx="2932430" cy="635"/>
          </a:xfrm>
          <a:prstGeom prst="line">
            <a:avLst/>
          </a:prstGeom>
          <a:ln w="9525" cap="flat" cmpd="sng">
            <a:solidFill>
              <a:schemeClr val="bg1"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11"/>
          <p:cNvCxnSpPr/>
          <p:nvPr/>
        </p:nvCxnSpPr>
        <p:spPr>
          <a:xfrm flipH="1">
            <a:off x="1823085" y="4150995"/>
            <a:ext cx="1270" cy="2019300"/>
          </a:xfrm>
          <a:prstGeom prst="line">
            <a:avLst/>
          </a:prstGeom>
          <a:ln w="9525" cap="flat" cmpd="sng">
            <a:solidFill>
              <a:schemeClr val="bg1">
                <a:alpha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도형 12"/>
          <p:cNvSpPr>
            <a:spLocks/>
          </p:cNvSpPr>
          <p:nvPr/>
        </p:nvSpPr>
        <p:spPr>
          <a:xfrm flipH="1">
            <a:off x="1846580" y="5092700"/>
            <a:ext cx="488950" cy="238760"/>
          </a:xfrm>
          <a:prstGeom prst="rightArrow">
            <a:avLst/>
          </a:prstGeom>
          <a:solidFill>
            <a:srgbClr val="36B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2" name="도형 13"/>
          <p:cNvSpPr>
            <a:spLocks/>
          </p:cNvSpPr>
          <p:nvPr/>
        </p:nvSpPr>
        <p:spPr>
          <a:xfrm rot="16200000">
            <a:off x="2074545" y="4805045"/>
            <a:ext cx="541655" cy="272415"/>
          </a:xfrm>
          <a:prstGeom prst="rightArrow">
            <a:avLst/>
          </a:prstGeom>
          <a:solidFill>
            <a:srgbClr val="36B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3" name="텍스트 상자 14"/>
          <p:cNvSpPr txBox="1">
            <a:spLocks/>
          </p:cNvSpPr>
          <p:nvPr/>
        </p:nvSpPr>
        <p:spPr>
          <a:xfrm>
            <a:off x="1765935" y="5382260"/>
            <a:ext cx="83185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UnitY</a:t>
            </a:r>
            <a:endParaRPr lang="ko-KR" altLang="en-US"/>
          </a:p>
        </p:txBody>
      </p:sp>
      <p:sp>
        <p:nvSpPr>
          <p:cNvPr id="64" name="텍스트 상자 15"/>
          <p:cNvSpPr txBox="1">
            <a:spLocks/>
          </p:cNvSpPr>
          <p:nvPr/>
        </p:nvSpPr>
        <p:spPr>
          <a:xfrm>
            <a:off x="2464435" y="4756785"/>
            <a:ext cx="83185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UnitX</a:t>
            </a:r>
            <a:endParaRPr lang="ko-KR" altLang="en-US"/>
          </a:p>
        </p:txBody>
      </p:sp>
      <p:sp>
        <p:nvSpPr>
          <p:cNvPr id="36" name="Rect 0"/>
          <p:cNvSpPr>
            <a:spLocks/>
          </p:cNvSpPr>
          <p:nvPr/>
        </p:nvSpPr>
        <p:spPr>
          <a:xfrm rot="16200000">
            <a:off x="1939925" y="4686935"/>
            <a:ext cx="795655" cy="24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7" name="Rect 0"/>
          <p:cNvSpPr>
            <a:spLocks/>
          </p:cNvSpPr>
          <p:nvPr/>
        </p:nvSpPr>
        <p:spPr>
          <a:xfrm rot="10800000">
            <a:off x="1536065" y="5092700"/>
            <a:ext cx="813435" cy="23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5" name="도형 16"/>
          <p:cNvSpPr>
            <a:spLocks/>
          </p:cNvSpPr>
          <p:nvPr/>
        </p:nvSpPr>
        <p:spPr>
          <a:xfrm rot="16200000">
            <a:off x="880110" y="4643755"/>
            <a:ext cx="848995" cy="27241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6" name="도형 17"/>
          <p:cNvSpPr>
            <a:spLocks/>
          </p:cNvSpPr>
          <p:nvPr/>
        </p:nvSpPr>
        <p:spPr>
          <a:xfrm>
            <a:off x="1306830" y="5087620"/>
            <a:ext cx="761365" cy="2387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67" name="그림 18" descr="C:/Users/pc/AppData/Roaming/PolarisOffice/ETemp/20908_20718752/fImage23690456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15" y="1826895"/>
            <a:ext cx="8936355" cy="5078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355077"/>
            <a:ext cx="99517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ko-KR" altLang="en-US" sz="2500" dirty="0"/>
              <a:t>프로그램 시작 시 아래와 같은 화면으로 시작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조이스틱을 이용하여 시작</a:t>
            </a:r>
            <a:r>
              <a:rPr lang="en-US" altLang="ko-KR" sz="2500" dirty="0"/>
              <a:t>, </a:t>
            </a:r>
            <a:r>
              <a:rPr lang="ko-KR" altLang="en-US" sz="2500" dirty="0"/>
              <a:t>게임 방법</a:t>
            </a:r>
            <a:r>
              <a:rPr lang="en-US" altLang="ko-KR" sz="2500" dirty="0"/>
              <a:t>, </a:t>
            </a:r>
            <a:r>
              <a:rPr lang="ko-KR" altLang="en-US" sz="2500" dirty="0"/>
              <a:t>게임 정보를 선택할 수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7548A-C2AD-C278-78D7-E5C1A6D6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396145"/>
            <a:ext cx="7848600" cy="382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381971"/>
            <a:ext cx="26308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정보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EA754-97E0-9C6B-5151-DF491F9C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859025"/>
            <a:ext cx="7905750" cy="45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05047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방법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게임을 처음 접하는 사람들을 위해 게임 사용 방법에 대해 설명을 진행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4946D-105E-FFB6-5AB5-A7E29C47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40" y="2157618"/>
            <a:ext cx="7848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5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71785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시작</a:t>
            </a:r>
            <a:r>
              <a:rPr lang="en-US" altLang="ko-KR" sz="2500" dirty="0"/>
              <a:t>(1)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게임을 시작하게 되면 라운드를 설정하도록 함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541C6A-8CA2-806D-A7A0-2F431945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157618"/>
            <a:ext cx="7848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90460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시작</a:t>
            </a:r>
            <a:r>
              <a:rPr lang="en-US" altLang="ko-KR" sz="2500" dirty="0"/>
              <a:t>(2)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라운드 선택 후 게임의 선공을 동전 돌리기를 사용하여 결정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CC209C-8579-5BD8-1661-95990153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157618"/>
            <a:ext cx="7848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0007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진행</a:t>
            </a:r>
            <a:r>
              <a:rPr lang="en-US" altLang="ko-KR" sz="2500" dirty="0"/>
              <a:t>(1)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선공이 정해지면 게임을 진행하게 되는데 먼저 스톤의 방향을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8D293-545D-7276-DD68-85B8B8C9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2152650"/>
            <a:ext cx="8058150" cy="44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9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1851932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7888-3D3D-4C45-FA41-FE539E474BED}"/>
              </a:ext>
            </a:extLst>
          </p:cNvPr>
          <p:cNvSpPr txBox="1"/>
          <p:nvPr/>
        </p:nvSpPr>
        <p:spPr>
          <a:xfrm flipH="1">
            <a:off x="503341" y="1463039"/>
            <a:ext cx="78398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000" dirty="0"/>
              <a:t>서론</a:t>
            </a:r>
            <a:endParaRPr lang="en-US" altLang="ko-KR" sz="3000" dirty="0"/>
          </a:p>
          <a:p>
            <a:pPr algn="just"/>
            <a:r>
              <a:rPr lang="en-US" altLang="ko-KR" sz="3000" dirty="0"/>
              <a:t>	1) </a:t>
            </a:r>
            <a:r>
              <a:rPr lang="ko-KR" altLang="en-US" sz="3000" dirty="0"/>
              <a:t>연구 배경 및 목적</a:t>
            </a:r>
            <a:endParaRPr lang="en-US" altLang="ko-KR" sz="3000" dirty="0"/>
          </a:p>
          <a:p>
            <a:pPr algn="just"/>
            <a:r>
              <a:rPr lang="en-US" altLang="ko-KR" sz="3000" dirty="0"/>
              <a:t>	2) </a:t>
            </a:r>
            <a:r>
              <a:rPr lang="ko-KR" altLang="en-US" sz="3000" dirty="0"/>
              <a:t>연구 문제</a:t>
            </a:r>
            <a:endParaRPr lang="en-US" altLang="ko-KR" sz="3000" dirty="0"/>
          </a:p>
          <a:p>
            <a:pPr algn="just"/>
            <a:r>
              <a:rPr lang="en-US" altLang="ko-KR" sz="3000" dirty="0"/>
              <a:t>	3) </a:t>
            </a:r>
            <a:r>
              <a:rPr lang="ko-KR" altLang="en-US" sz="3000" dirty="0"/>
              <a:t>이론적 배경</a:t>
            </a:r>
            <a:endParaRPr lang="en-US" altLang="ko-KR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000" dirty="0"/>
              <a:t>본론</a:t>
            </a:r>
            <a:endParaRPr lang="en-US" altLang="ko-KR" sz="3000" dirty="0"/>
          </a:p>
          <a:p>
            <a:pPr algn="just"/>
            <a:r>
              <a:rPr lang="en-US" altLang="ko-KR" sz="3000" dirty="0"/>
              <a:t>	1) </a:t>
            </a:r>
            <a:r>
              <a:rPr lang="ko-KR" altLang="en-US" sz="3000" dirty="0"/>
              <a:t>연구 내용</a:t>
            </a:r>
            <a:endParaRPr lang="en-US" altLang="ko-KR" sz="3000" dirty="0"/>
          </a:p>
          <a:p>
            <a:pPr algn="just"/>
            <a:r>
              <a:rPr lang="en-US" altLang="ko-KR" sz="3000" dirty="0"/>
              <a:t>	2) </a:t>
            </a:r>
            <a:r>
              <a:rPr lang="ko-KR" altLang="en-US" sz="3000" dirty="0"/>
              <a:t>실험 및 결과 분석</a:t>
            </a:r>
            <a:endParaRPr lang="en-US" altLang="ko-KR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ko-KR" altLang="en-US" sz="3000" dirty="0"/>
              <a:t> 결론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157212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14208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진행</a:t>
            </a:r>
            <a:r>
              <a:rPr lang="en-US" altLang="ko-KR" sz="2500" dirty="0"/>
              <a:t>(2)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방향 설정 후 스톤의 속도</a:t>
            </a:r>
            <a:r>
              <a:rPr lang="en-US" altLang="ko-KR" sz="2500" dirty="0"/>
              <a:t>(</a:t>
            </a:r>
            <a:r>
              <a:rPr lang="ko-KR" altLang="en-US" sz="2500" dirty="0"/>
              <a:t>게이지</a:t>
            </a:r>
            <a:r>
              <a:rPr lang="en-US" altLang="ko-KR" sz="2500" dirty="0"/>
              <a:t>)</a:t>
            </a:r>
            <a:r>
              <a:rPr lang="ko-KR" altLang="en-US" sz="2500" dirty="0"/>
              <a:t>를 설정</a:t>
            </a:r>
            <a:r>
              <a:rPr lang="en-US" altLang="ko-KR" sz="2500" dirty="0"/>
              <a:t>, </a:t>
            </a:r>
            <a:r>
              <a:rPr lang="ko-KR" altLang="en-US" sz="2500" dirty="0"/>
              <a:t>게이지를 설정할 때 </a:t>
            </a:r>
            <a:r>
              <a:rPr lang="en-US" altLang="ko-KR" sz="2500" dirty="0"/>
              <a:t>PowerShot</a:t>
            </a:r>
            <a:r>
              <a:rPr lang="ko-KR" altLang="en-US" sz="2500" dirty="0"/>
              <a:t>을 사용할 수 있음</a:t>
            </a: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734F9097-45A3-891B-F75D-27327D5B6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0350" y="2542339"/>
            <a:ext cx="7431299" cy="40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88136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진행</a:t>
            </a:r>
            <a:r>
              <a:rPr lang="en-US" altLang="ko-KR" sz="2500" dirty="0"/>
              <a:t>(3)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속도 설정 후 스톤이 앞으로 조금 전진한 후에 토크를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F15DF-CF91-750E-1479-3AFED254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2157618"/>
            <a:ext cx="8058150" cy="45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09266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진행</a:t>
            </a:r>
            <a:r>
              <a:rPr lang="en-US" altLang="ko-KR" sz="2500" dirty="0"/>
              <a:t>(4)</a:t>
            </a:r>
          </a:p>
          <a:p>
            <a:r>
              <a:rPr lang="en-US" altLang="ko-KR" sz="2500" dirty="0"/>
              <a:t>	</a:t>
            </a:r>
            <a:r>
              <a:rPr lang="ko-KR" altLang="en-US" sz="2500" dirty="0" err="1"/>
              <a:t>회전량</a:t>
            </a:r>
            <a:r>
              <a:rPr lang="en-US" altLang="ko-KR" sz="2500" dirty="0"/>
              <a:t>(</a:t>
            </a:r>
            <a:r>
              <a:rPr lang="ko-KR" altLang="en-US" sz="2500" dirty="0"/>
              <a:t>토크</a:t>
            </a:r>
            <a:r>
              <a:rPr lang="en-US" altLang="ko-KR" sz="2500" dirty="0"/>
              <a:t>)</a:t>
            </a:r>
            <a:r>
              <a:rPr lang="ko-KR" altLang="en-US" sz="2500" dirty="0"/>
              <a:t>를 설정 후 스톤이 앞으로 진행하게 되는데 이 때 </a:t>
            </a:r>
            <a:r>
              <a:rPr lang="ko-KR" altLang="en-US" sz="2500" dirty="0" err="1"/>
              <a:t>스위핑을</a:t>
            </a:r>
            <a:r>
              <a:rPr lang="ko-KR" altLang="en-US" sz="2500" dirty="0"/>
              <a:t> </a:t>
            </a:r>
            <a:r>
              <a:rPr lang="en-US" altLang="ko-KR" sz="2500" dirty="0"/>
              <a:t>	</a:t>
            </a:r>
            <a:r>
              <a:rPr lang="ko-KR" altLang="en-US" sz="2500" dirty="0"/>
              <a:t>진행할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140F47-BE06-B761-A187-BCE0EE81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9" y="2849433"/>
            <a:ext cx="5104031" cy="30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249B6-608D-C1F6-931A-9324CEAD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32" y="2849433"/>
            <a:ext cx="510403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2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89017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추가적인 게임 설명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게임 도중 점수 및 하우스 상황을 확인할 수 있는 버튼 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CE7A5-3807-5333-D87C-EB891B90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2171700"/>
            <a:ext cx="7877175" cy="43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9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79961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추가적인 게임 설명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스톤의 진행을 한눈에 보기 위해 옆에 </a:t>
            </a:r>
            <a:r>
              <a:rPr lang="ko-KR" altLang="en-US" sz="2500" dirty="0" err="1"/>
              <a:t>미니맵을</a:t>
            </a:r>
            <a:r>
              <a:rPr lang="ko-KR" altLang="en-US" sz="2500" dirty="0"/>
              <a:t> 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CE7A5-3807-5333-D87C-EB891B90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2171700"/>
            <a:ext cx="7877175" cy="43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6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08253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추가적인 게임 설명</a:t>
            </a:r>
            <a:endParaRPr lang="en-US" altLang="ko-KR" sz="2500" dirty="0"/>
          </a:p>
          <a:p>
            <a:pPr lvl="1"/>
            <a:r>
              <a:rPr lang="ko-KR" altLang="en-US" sz="2500" dirty="0"/>
              <a:t>현재 스톤의 개수를 확인하기 위하여 오른쪽 위 화면에 스톤의 개수 표시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CE7A5-3807-5333-D87C-EB891B90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2171700"/>
            <a:ext cx="7877175" cy="43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51667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충돌 구현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 err="1"/>
              <a:t>스톤들</a:t>
            </a:r>
            <a:r>
              <a:rPr lang="ko-KR" altLang="en-US" sz="2500" dirty="0"/>
              <a:t> 사이의 연쇄 충돌을 구현</a:t>
            </a:r>
            <a:endParaRPr lang="en-US" altLang="ko-KR" sz="2500" dirty="0"/>
          </a:p>
        </p:txBody>
      </p:sp>
      <p:pic>
        <p:nvPicPr>
          <p:cNvPr id="5" name="화면 녹화 3">
            <a:hlinkClick r:id="" action="ppaction://media"/>
            <a:extLst>
              <a:ext uri="{FF2B5EF4-FFF2-40B4-BE49-F238E27FC236}">
                <a16:creationId xmlns:a16="http://schemas.microsoft.com/office/drawing/2014/main" id="{B619ACD0-2FB3-1585-D1C9-F44CFDC61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3341" y="2264037"/>
            <a:ext cx="5260446" cy="2880000"/>
          </a:xfrm>
          <a:prstGeom prst="rect">
            <a:avLst/>
          </a:prstGeom>
        </p:spPr>
      </p:pic>
      <p:pic>
        <p:nvPicPr>
          <p:cNvPr id="7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EBB9EBF4-52DE-BD11-2399-ABB1D8B276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8215" y="2264037"/>
            <a:ext cx="526044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6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1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  <a:r>
              <a:rPr lang="en-US" altLang="ko-KR" sz="5000" dirty="0"/>
              <a:t>(Unity </a:t>
            </a:r>
            <a:r>
              <a:rPr lang="ko-KR" altLang="en-US" sz="5000" dirty="0"/>
              <a:t>게임 개발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108253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게임 종료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게임 종료 후 승리한 팀을 나타내거나 무승부를 나타내기 위한 화면 제작</a:t>
            </a:r>
            <a:endParaRPr lang="en-US" altLang="ko-KR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DEA4DD-8FD6-2876-9E3E-A7622134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4" y="3005989"/>
            <a:ext cx="3600000" cy="2043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A0B6B1-2620-E83A-E87C-B1940119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40" y="3005989"/>
            <a:ext cx="3600000" cy="20347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EBF13-6624-7A45-BACF-60EC4149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266" y="3005989"/>
            <a:ext cx="3600000" cy="201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8404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Arduino </a:t>
            </a:r>
            <a:r>
              <a:rPr lang="ko-KR" altLang="en-US" sz="2500" dirty="0"/>
              <a:t>게임 패드 제작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실제 게임을 하는 듯한 느낌을 위하여 게임 패드를 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285E1-5B5C-35E7-FCC6-8B0A7776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270" y="1751316"/>
            <a:ext cx="3600001" cy="4799998"/>
          </a:xfrm>
          <a:prstGeom prst="rect">
            <a:avLst/>
          </a:prstGeom>
        </p:spPr>
      </p:pic>
      <p:pic>
        <p:nvPicPr>
          <p:cNvPr id="8" name="그림 7" descr="테이블, 실내, 바닥, 식탁이(가) 표시된 사진&#10;&#10;자동 생성된 설명">
            <a:extLst>
              <a:ext uri="{FF2B5EF4-FFF2-40B4-BE49-F238E27FC236}">
                <a16:creationId xmlns:a16="http://schemas.microsoft.com/office/drawing/2014/main" id="{5FFEADC3-F919-F579-8B15-30A7A848A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9" y="2351314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0C250-580B-B50E-6B32-CB3B32B6EB8F}"/>
              </a:ext>
            </a:extLst>
          </p:cNvPr>
          <p:cNvSpPr txBox="1"/>
          <p:nvPr/>
        </p:nvSpPr>
        <p:spPr>
          <a:xfrm>
            <a:off x="503341" y="1295844"/>
            <a:ext cx="73228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Arduino </a:t>
            </a:r>
            <a:r>
              <a:rPr lang="ko-KR" altLang="en-US" sz="2500" dirty="0"/>
              <a:t>게임 패드 제작</a:t>
            </a:r>
            <a:endParaRPr lang="en-US" altLang="ko-KR" sz="2500" dirty="0"/>
          </a:p>
          <a:p>
            <a:r>
              <a:rPr lang="en-US" altLang="ko-KR" sz="2500" dirty="0"/>
              <a:t>	</a:t>
            </a:r>
            <a:r>
              <a:rPr lang="ko-KR" altLang="en-US" sz="2500" dirty="0"/>
              <a:t>아래의 그림처럼 순서대로 </a:t>
            </a:r>
            <a:r>
              <a:rPr lang="en-US" altLang="ko-KR" sz="2500" dirty="0"/>
              <a:t>Q,W,E,A,S,D</a:t>
            </a:r>
            <a:r>
              <a:rPr lang="ko-KR" altLang="en-US" sz="2500" dirty="0"/>
              <a:t>로 설정</a:t>
            </a:r>
            <a:endParaRPr lang="en-US" altLang="ko-KR" sz="2500" dirty="0"/>
          </a:p>
        </p:txBody>
      </p:sp>
      <p:pic>
        <p:nvPicPr>
          <p:cNvPr id="6" name="shape1049">
            <a:extLst>
              <a:ext uri="{FF2B5EF4-FFF2-40B4-BE49-F238E27FC236}">
                <a16:creationId xmlns:a16="http://schemas.microsoft.com/office/drawing/2014/main" id="{081DA3CF-872B-5A09-E6A5-ED5C8BE29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340" y="2146882"/>
            <a:ext cx="5666683" cy="353031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C13714E-65A1-1B28-5426-1E2A3B84E463}"/>
              </a:ext>
            </a:extLst>
          </p:cNvPr>
          <p:cNvSpPr/>
          <p:nvPr/>
        </p:nvSpPr>
        <p:spPr>
          <a:xfrm>
            <a:off x="3303921" y="3472500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F482E4-8FD0-791D-765C-E1DE8BEA6708}"/>
              </a:ext>
            </a:extLst>
          </p:cNvPr>
          <p:cNvSpPr/>
          <p:nvPr/>
        </p:nvSpPr>
        <p:spPr>
          <a:xfrm>
            <a:off x="3883202" y="3343873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0B5CED-84D6-8FF2-CCAA-D345E522B742}"/>
              </a:ext>
            </a:extLst>
          </p:cNvPr>
          <p:cNvSpPr/>
          <p:nvPr/>
        </p:nvSpPr>
        <p:spPr>
          <a:xfrm>
            <a:off x="3307277" y="4056208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10E04DD-765B-7563-6EC8-5C63D409DDB6}"/>
              </a:ext>
            </a:extLst>
          </p:cNvPr>
          <p:cNvSpPr/>
          <p:nvPr/>
        </p:nvSpPr>
        <p:spPr>
          <a:xfrm>
            <a:off x="4482134" y="4043477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0AFB5A-F812-AC76-2225-A5111E7EE1F7}"/>
              </a:ext>
            </a:extLst>
          </p:cNvPr>
          <p:cNvSpPr/>
          <p:nvPr/>
        </p:nvSpPr>
        <p:spPr>
          <a:xfrm>
            <a:off x="4494394" y="3469339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B2DF56E-472F-BA5D-AC27-F82B17C2AEA4}"/>
              </a:ext>
            </a:extLst>
          </p:cNvPr>
          <p:cNvSpPr/>
          <p:nvPr/>
        </p:nvSpPr>
        <p:spPr>
          <a:xfrm>
            <a:off x="3881019" y="3926802"/>
            <a:ext cx="432000" cy="4305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1164C473-6B9F-8C22-0F0F-427A6A11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33" y="2157618"/>
            <a:ext cx="2526814" cy="43686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947C8D-6676-B5EE-C0D6-E709BEFD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248" y="2157617"/>
            <a:ext cx="2607412" cy="43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연구 배경 및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7888-3D3D-4C45-FA41-FE539E474BED}"/>
              </a:ext>
            </a:extLst>
          </p:cNvPr>
          <p:cNvSpPr txBox="1"/>
          <p:nvPr/>
        </p:nvSpPr>
        <p:spPr>
          <a:xfrm flipH="1">
            <a:off x="226242" y="1649691"/>
            <a:ext cx="11965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>
                <a:effectLst/>
                <a:latin typeface="+mn-ea"/>
                <a:cs typeface="Arial" panose="020B0604020202020204" pitchFamily="34" charset="0"/>
              </a:rPr>
              <a:t>평창 동계 올림픽의 개최와 함께 </a:t>
            </a:r>
            <a:r>
              <a:rPr lang="ko-KR" altLang="en-US" sz="2800" dirty="0" err="1">
                <a:effectLst/>
                <a:latin typeface="+mn-ea"/>
                <a:cs typeface="Arial" panose="020B0604020202020204" pitchFamily="34" charset="0"/>
              </a:rPr>
              <a:t>컬링에</a:t>
            </a:r>
            <a:r>
              <a:rPr lang="ko-KR" altLang="en-US" sz="2800" dirty="0">
                <a:effectLst/>
                <a:latin typeface="+mn-ea"/>
                <a:cs typeface="Arial" panose="020B0604020202020204" pitchFamily="34" charset="0"/>
              </a:rPr>
              <a:t> 대한 대중들의 관심 상승</a:t>
            </a:r>
            <a:endParaRPr lang="en-US" altLang="ko-KR" sz="2800" dirty="0">
              <a:effectLst/>
              <a:latin typeface="+mn-ea"/>
              <a:cs typeface="Arial" panose="020B0604020202020204" pitchFamily="34" charset="0"/>
            </a:endParaRPr>
          </a:p>
          <a:p>
            <a:pPr algn="just"/>
            <a:r>
              <a:rPr lang="ko-KR" altLang="en-US" sz="2800" dirty="0">
                <a:latin typeface="+mn-ea"/>
              </a:rPr>
              <a:t>이러한 문화적 흐름에 도움이 되고자 </a:t>
            </a:r>
            <a:r>
              <a:rPr lang="en-US" altLang="ko-KR" sz="2800" dirty="0">
                <a:latin typeface="+mn-ea"/>
              </a:rPr>
              <a:t>Unity</a:t>
            </a:r>
            <a:r>
              <a:rPr lang="ko-KR" altLang="en-US" sz="2800" dirty="0">
                <a:latin typeface="+mn-ea"/>
              </a:rPr>
              <a:t>를 기반으로 </a:t>
            </a:r>
            <a:r>
              <a:rPr lang="ko-KR" altLang="en-US" sz="2800" dirty="0" err="1">
                <a:latin typeface="+mn-ea"/>
              </a:rPr>
              <a:t>컬링</a:t>
            </a:r>
            <a:r>
              <a:rPr lang="ko-KR" altLang="en-US" sz="2800" dirty="0">
                <a:latin typeface="+mn-ea"/>
              </a:rPr>
              <a:t> 게임을 설계</a:t>
            </a:r>
            <a:endParaRPr lang="en-US" altLang="ko-KR" sz="28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C49359-4E9D-40C0-AA04-E9401626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787" y="3197885"/>
            <a:ext cx="4664458" cy="341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BED7DF-5D58-4E70-A082-62FB1A9D8B5E}"/>
              </a:ext>
            </a:extLst>
          </p:cNvPr>
          <p:cNvSpPr txBox="1"/>
          <p:nvPr/>
        </p:nvSpPr>
        <p:spPr>
          <a:xfrm flipH="1">
            <a:off x="246755" y="3197885"/>
            <a:ext cx="66898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dirty="0">
                <a:latin typeface="+mn-ea"/>
              </a:rPr>
              <a:t>목표</a:t>
            </a:r>
            <a:endParaRPr lang="en-US" altLang="ko-KR" sz="3600" dirty="0">
              <a:latin typeface="+mn-ea"/>
            </a:endParaRPr>
          </a:p>
          <a:p>
            <a:pPr algn="just"/>
            <a:endParaRPr lang="en-US" altLang="ko-KR" sz="2400" dirty="0">
              <a:latin typeface="+mn-ea"/>
            </a:endParaRPr>
          </a:p>
          <a:p>
            <a:pPr algn="just"/>
            <a:r>
              <a:rPr lang="ko-KR" altLang="en-US" sz="2400" dirty="0">
                <a:latin typeface="+mn-ea"/>
              </a:rPr>
              <a:t>검증된 게임 개발 플랫폼인 </a:t>
            </a:r>
            <a:r>
              <a:rPr lang="en-US" altLang="ko-KR" sz="2400" dirty="0">
                <a:latin typeface="+mn-ea"/>
              </a:rPr>
              <a:t>Unity</a:t>
            </a:r>
            <a:r>
              <a:rPr lang="ko-KR" altLang="en-US" sz="2400" dirty="0">
                <a:latin typeface="+mn-ea"/>
              </a:rPr>
              <a:t>를 기반으로 완성도 있는 게임 설계</a:t>
            </a:r>
            <a:endParaRPr lang="en-US" altLang="ko-KR" sz="2400" dirty="0">
              <a:latin typeface="+mn-ea"/>
            </a:endParaRPr>
          </a:p>
          <a:p>
            <a:pPr algn="just"/>
            <a:endParaRPr lang="en-US" altLang="ko-KR" sz="2400" dirty="0">
              <a:latin typeface="+mn-ea"/>
            </a:endParaRPr>
          </a:p>
          <a:p>
            <a:pPr algn="just"/>
            <a:r>
              <a:rPr lang="en-US" altLang="ko-KR" sz="2400" dirty="0">
                <a:latin typeface="+mn-ea"/>
              </a:rPr>
              <a:t>Arduino </a:t>
            </a:r>
            <a:r>
              <a:rPr lang="ko-KR" altLang="en-US" sz="2400" dirty="0">
                <a:latin typeface="+mn-ea"/>
              </a:rPr>
              <a:t>기반으로 제작한 게임 패드를 이용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하드웨어를 포함시킴으로써 게임 소프트웨어 만으로 느낄 수 없는 </a:t>
            </a:r>
            <a:r>
              <a:rPr lang="ko-KR" altLang="en-US" sz="2400" dirty="0" err="1">
                <a:latin typeface="+mn-ea"/>
              </a:rPr>
              <a:t>컬링의</a:t>
            </a:r>
            <a:r>
              <a:rPr lang="ko-KR" altLang="en-US" sz="2400" dirty="0">
                <a:latin typeface="+mn-ea"/>
              </a:rPr>
              <a:t> 생생함을 전달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454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/>
              <a:t>실험 및 결과 분석</a:t>
            </a:r>
            <a:r>
              <a:rPr lang="en-US" altLang="ko-KR" sz="5000"/>
              <a:t>(</a:t>
            </a:r>
            <a:r>
              <a:rPr lang="ko-KR" altLang="en-US" sz="5000"/>
              <a:t>충돌</a:t>
            </a:r>
            <a:r>
              <a:rPr lang="en-US" altLang="ko-KR" sz="5000"/>
              <a:t>)</a:t>
            </a:r>
            <a:endParaRPr lang="ko-KR" altLang="en-US" sz="5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835FE-DD93-A86D-77B8-8D43F683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1" y="1225897"/>
            <a:ext cx="7856888" cy="4953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8FCCA5-DAC4-499F-6090-62C610B781B5}"/>
              </a:ext>
            </a:extLst>
          </p:cNvPr>
          <p:cNvSpPr txBox="1"/>
          <p:nvPr/>
        </p:nvSpPr>
        <p:spPr>
          <a:xfrm>
            <a:off x="8531051" y="1555322"/>
            <a:ext cx="3660949" cy="4624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ko-KR" altLang="en-US" sz="2500" dirty="0">
                <a:solidFill>
                  <a:srgbClr val="0F496F"/>
                </a:solidFill>
              </a:rPr>
              <a:t>반발계수를 정하기 위해 </a:t>
            </a:r>
            <a:r>
              <a:rPr lang="en-US" altLang="ko-KR" sz="2500" dirty="0" err="1">
                <a:solidFill>
                  <a:srgbClr val="0F496F"/>
                </a:solidFill>
              </a:rPr>
              <a:t>RedStone</a:t>
            </a:r>
            <a:r>
              <a:rPr lang="ko-KR" altLang="en-US" sz="2500" dirty="0">
                <a:solidFill>
                  <a:srgbClr val="0F496F"/>
                </a:solidFill>
              </a:rPr>
              <a:t>과 </a:t>
            </a:r>
            <a:r>
              <a:rPr lang="en-US" altLang="ko-KR" sz="2500" dirty="0" err="1">
                <a:solidFill>
                  <a:srgbClr val="0F496F"/>
                </a:solidFill>
              </a:rPr>
              <a:t>BlueStone</a:t>
            </a:r>
            <a:r>
              <a:rPr lang="en-US" altLang="ko-KR" sz="2500" dirty="0">
                <a:solidFill>
                  <a:srgbClr val="0F496F"/>
                </a:solidFill>
              </a:rPr>
              <a:t> </a:t>
            </a:r>
            <a:r>
              <a:rPr lang="ko-KR" altLang="en-US" sz="2500" dirty="0">
                <a:solidFill>
                  <a:srgbClr val="0F496F"/>
                </a:solidFill>
              </a:rPr>
              <a:t>각각 하나씩 충돌시켜 속도벡터의 스칼라 값을 비교한 결과 옆의 그래프와 같습니다</a:t>
            </a:r>
            <a:r>
              <a:rPr lang="en-US" altLang="ko-KR" sz="2500" dirty="0">
                <a:solidFill>
                  <a:srgbClr val="0F496F"/>
                </a:solidFill>
              </a:rPr>
              <a:t>. </a:t>
            </a:r>
            <a:r>
              <a:rPr lang="ko-KR" altLang="en-US" sz="2500" dirty="0">
                <a:solidFill>
                  <a:srgbClr val="0F496F"/>
                </a:solidFill>
              </a:rPr>
              <a:t>이후 계수의 값이 </a:t>
            </a:r>
            <a:r>
              <a:rPr lang="en-US" altLang="ko-KR" sz="2500" dirty="0">
                <a:solidFill>
                  <a:srgbClr val="0F496F"/>
                </a:solidFill>
              </a:rPr>
              <a:t>0.65</a:t>
            </a:r>
            <a:r>
              <a:rPr lang="ko-KR" altLang="en-US" sz="2500" dirty="0">
                <a:solidFill>
                  <a:srgbClr val="0F496F"/>
                </a:solidFill>
              </a:rPr>
              <a:t>인 경우 가장 적당하고 판단하여 이를 입력시켰습니다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38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실험 및 결과 분석</a:t>
            </a:r>
            <a:r>
              <a:rPr lang="en-US" altLang="ko-KR" sz="5000" dirty="0"/>
              <a:t>(</a:t>
            </a:r>
            <a:r>
              <a:rPr lang="ko-KR" altLang="en-US" sz="5000" dirty="0"/>
              <a:t>마찰</a:t>
            </a:r>
            <a:r>
              <a:rPr lang="en-US" altLang="ko-KR" sz="5000" dirty="0"/>
              <a:t>)</a:t>
            </a:r>
            <a:endParaRPr lang="ko-KR" altLang="en-US" sz="5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19AF38-EA26-FB37-4B1B-E3244944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41" y="1534370"/>
            <a:ext cx="7598943" cy="475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630D6-59E6-F09F-B33A-E194695D19CA}"/>
              </a:ext>
            </a:extLst>
          </p:cNvPr>
          <p:cNvSpPr txBox="1"/>
          <p:nvPr/>
        </p:nvSpPr>
        <p:spPr>
          <a:xfrm>
            <a:off x="8426824" y="1534370"/>
            <a:ext cx="3630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옆의 코드에서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RigidD.drag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부분에서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스위핑을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하는 경우와 하지 않는 경우를 나누어서 마찰을 조절하였다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61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5" y="-331479"/>
            <a:ext cx="5881840" cy="9731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</a:rPr>
              <a:t>실험 및 결과 분석</a:t>
            </a:r>
            <a:r>
              <a:rPr lang="en-US" altLang="ko-KR" sz="4000" dirty="0">
                <a:solidFill>
                  <a:srgbClr val="FFFFFF"/>
                </a:solidFill>
              </a:rPr>
              <a:t>(</a:t>
            </a:r>
            <a:r>
              <a:rPr lang="ko-KR" altLang="en-US" sz="4000" dirty="0">
                <a:solidFill>
                  <a:srgbClr val="FFFFFF"/>
                </a:solidFill>
              </a:rPr>
              <a:t>마찰</a:t>
            </a:r>
            <a:r>
              <a:rPr lang="en-US" altLang="ko-KR" sz="4000" dirty="0">
                <a:solidFill>
                  <a:srgbClr val="FFFFFF"/>
                </a:solidFill>
              </a:rPr>
              <a:t>)</a:t>
            </a:r>
          </a:p>
        </p:txBody>
      </p:sp>
      <p:sp useBgFill="1">
        <p:nvSpPr>
          <p:cNvPr id="12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B84AC-83F2-0C38-60BC-D5A5753FA7C8}"/>
              </a:ext>
            </a:extLst>
          </p:cNvPr>
          <p:cNvSpPr txBox="1"/>
          <p:nvPr/>
        </p:nvSpPr>
        <p:spPr>
          <a:xfrm>
            <a:off x="7554697" y="1555323"/>
            <a:ext cx="4377327" cy="4025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ko-KR" altLang="en-US" sz="2500" dirty="0" err="1">
                <a:solidFill>
                  <a:srgbClr val="0F496F"/>
                </a:solidFill>
              </a:rPr>
              <a:t>스위핑을</a:t>
            </a:r>
            <a:r>
              <a:rPr lang="en-US" altLang="ko-KR" sz="2500" dirty="0">
                <a:solidFill>
                  <a:srgbClr val="0F496F"/>
                </a:solidFill>
              </a:rPr>
              <a:t> </a:t>
            </a:r>
            <a:r>
              <a:rPr lang="ko-KR" altLang="en-US" sz="2500" dirty="0">
                <a:solidFill>
                  <a:srgbClr val="0F496F"/>
                </a:solidFill>
              </a:rPr>
              <a:t>하는 경우에 따라 스톤이 나아가는 거리가 달라졌는데 이를 측정하기 위해 방향</a:t>
            </a:r>
            <a:r>
              <a:rPr lang="en-US" altLang="ko-KR" sz="2500" dirty="0">
                <a:solidFill>
                  <a:srgbClr val="0F496F"/>
                </a:solidFill>
              </a:rPr>
              <a:t>, </a:t>
            </a:r>
            <a:r>
              <a:rPr lang="ko-KR" altLang="en-US" sz="2500" dirty="0">
                <a:solidFill>
                  <a:srgbClr val="0F496F"/>
                </a:solidFill>
              </a:rPr>
              <a:t>속도</a:t>
            </a:r>
            <a:r>
              <a:rPr lang="en-US" altLang="ko-KR" sz="2500" dirty="0">
                <a:solidFill>
                  <a:srgbClr val="0F496F"/>
                </a:solidFill>
              </a:rPr>
              <a:t>, </a:t>
            </a:r>
            <a:r>
              <a:rPr lang="ko-KR" altLang="en-US" sz="2500" dirty="0">
                <a:solidFill>
                  <a:srgbClr val="0F496F"/>
                </a:solidFill>
              </a:rPr>
              <a:t>회전을 동일하게 한 상태에서 </a:t>
            </a:r>
            <a:r>
              <a:rPr lang="ko-KR" altLang="en-US" sz="2500" dirty="0" err="1">
                <a:solidFill>
                  <a:srgbClr val="0F496F"/>
                </a:solidFill>
              </a:rPr>
              <a:t>스위핑의</a:t>
            </a:r>
            <a:r>
              <a:rPr lang="en-US" altLang="ko-KR" sz="2500" dirty="0">
                <a:solidFill>
                  <a:srgbClr val="0F496F"/>
                </a:solidFill>
              </a:rPr>
              <a:t> </a:t>
            </a:r>
            <a:r>
              <a:rPr lang="ko-KR" altLang="en-US" sz="2500" dirty="0">
                <a:solidFill>
                  <a:srgbClr val="0F496F"/>
                </a:solidFill>
              </a:rPr>
              <a:t>횟수를 </a:t>
            </a:r>
            <a:r>
              <a:rPr lang="en-US" altLang="ko-KR" sz="2500" dirty="0">
                <a:solidFill>
                  <a:srgbClr val="0F496F"/>
                </a:solidFill>
              </a:rPr>
              <a:t>0~11</a:t>
            </a:r>
            <a:r>
              <a:rPr lang="ko-KR" altLang="en-US" sz="2500" dirty="0">
                <a:solidFill>
                  <a:srgbClr val="0F496F"/>
                </a:solidFill>
              </a:rPr>
              <a:t>회까지 늘려가며 거리를 측정하였다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ko-KR" altLang="en-US" sz="2500" dirty="0">
                <a:solidFill>
                  <a:srgbClr val="0F496F"/>
                </a:solidFill>
              </a:rPr>
              <a:t>옆의 그래프의 경우 마찰과 관련된 계수가 </a:t>
            </a:r>
            <a:r>
              <a:rPr lang="en-US" altLang="ko-KR" sz="2500" dirty="0">
                <a:solidFill>
                  <a:srgbClr val="0F496F"/>
                </a:solidFill>
              </a:rPr>
              <a:t>0.02</a:t>
            </a:r>
            <a:r>
              <a:rPr lang="ko-KR" altLang="en-US" sz="2500" dirty="0">
                <a:solidFill>
                  <a:srgbClr val="0F496F"/>
                </a:solidFill>
              </a:rPr>
              <a:t>인 경우이다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9A935473-B781-D5BF-AB20-FAC5747D2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03040"/>
              </p:ext>
            </p:extLst>
          </p:nvPr>
        </p:nvGraphicFramePr>
        <p:xfrm>
          <a:off x="1101217" y="1117986"/>
          <a:ext cx="5641063" cy="4334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96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5530E-85F5-4469-A5C9-54B113C11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nip Diagonal Corner Rectangle 21">
            <a:extLst>
              <a:ext uri="{FF2B5EF4-FFF2-40B4-BE49-F238E27FC236}">
                <a16:creationId xmlns:a16="http://schemas.microsoft.com/office/drawing/2014/main" id="{A9CEB52D-0D40-45E3-94F9-CDB2083A9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EB202-DE79-4E39-BCF0-D9855DA1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F8FC51-F3B0-4D84-A367-A1470716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C3EDB-3DD5-4F8C-84C2-B598DB12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DD3267-7A88-4810-94C1-0176A11D9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F7E30E-9755-4BB4-B799-15752AE27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0A74F5-C569-4A54-9AA8-8F85E9E7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차트 3">
            <a:extLst>
              <a:ext uri="{FF2B5EF4-FFF2-40B4-BE49-F238E27FC236}">
                <a16:creationId xmlns:a16="http://schemas.microsoft.com/office/drawing/2014/main" id="{E144989A-E687-8431-B121-2184C75CBE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842394"/>
              </p:ext>
            </p:extLst>
          </p:nvPr>
        </p:nvGraphicFramePr>
        <p:xfrm>
          <a:off x="1098550" y="1118129"/>
          <a:ext cx="5643563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5AB518A7-D7A3-F025-FD02-B32B35B6A058}"/>
              </a:ext>
            </a:extLst>
          </p:cNvPr>
          <p:cNvSpPr txBox="1">
            <a:spLocks/>
          </p:cNvSpPr>
          <p:nvPr/>
        </p:nvSpPr>
        <p:spPr>
          <a:xfrm>
            <a:off x="307945" y="-331479"/>
            <a:ext cx="5881840" cy="9731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/>
            <a:r>
              <a:rPr lang="ko-KR" altLang="en-US" sz="4000">
                <a:solidFill>
                  <a:srgbClr val="FFFFFF"/>
                </a:solidFill>
              </a:rPr>
              <a:t>실험 및 결과 분석</a:t>
            </a:r>
            <a:r>
              <a:rPr lang="en-US" altLang="ko-KR" sz="4000">
                <a:solidFill>
                  <a:srgbClr val="FFFFFF"/>
                </a:solidFill>
              </a:rPr>
              <a:t>(</a:t>
            </a:r>
            <a:r>
              <a:rPr lang="ko-KR" altLang="en-US" sz="4000">
                <a:solidFill>
                  <a:srgbClr val="FFFFFF"/>
                </a:solidFill>
              </a:rPr>
              <a:t>마찰</a:t>
            </a:r>
            <a:r>
              <a:rPr lang="en-US" altLang="ko-KR" sz="4000">
                <a:solidFill>
                  <a:srgbClr val="FFFFFF"/>
                </a:solidFill>
              </a:rPr>
              <a:t>)</a:t>
            </a:r>
            <a:endParaRPr lang="en-US" altLang="ko-KR" sz="4000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2BD3F-63FA-822A-CDE9-7BD2431C316C}"/>
              </a:ext>
            </a:extLst>
          </p:cNvPr>
          <p:cNvSpPr txBox="1"/>
          <p:nvPr/>
        </p:nvSpPr>
        <p:spPr>
          <a:xfrm>
            <a:off x="7554697" y="1555323"/>
            <a:ext cx="4377327" cy="4025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ko-KR" altLang="en-US" sz="2500" dirty="0">
                <a:solidFill>
                  <a:srgbClr val="0F496F"/>
                </a:solidFill>
              </a:rPr>
              <a:t>옆의 그래프의 경우 마찰과 관련된 계수가 </a:t>
            </a:r>
            <a:r>
              <a:rPr lang="en-US" altLang="ko-KR" sz="2500" dirty="0">
                <a:solidFill>
                  <a:srgbClr val="0F496F"/>
                </a:solidFill>
              </a:rPr>
              <a:t>0.03</a:t>
            </a:r>
            <a:r>
              <a:rPr lang="ko-KR" altLang="en-US" sz="2500" dirty="0">
                <a:solidFill>
                  <a:srgbClr val="0F496F"/>
                </a:solidFill>
              </a:rPr>
              <a:t>인 경우이다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altLang="ko-KR" sz="2500" dirty="0">
                <a:solidFill>
                  <a:srgbClr val="0F496F"/>
                </a:solidFill>
              </a:rPr>
              <a:t>0.02</a:t>
            </a:r>
            <a:r>
              <a:rPr lang="ko-KR" altLang="en-US" sz="2500" dirty="0">
                <a:solidFill>
                  <a:srgbClr val="0F496F"/>
                </a:solidFill>
              </a:rPr>
              <a:t>인 경우와 </a:t>
            </a:r>
            <a:r>
              <a:rPr lang="en-US" altLang="ko-KR" sz="2500" dirty="0">
                <a:solidFill>
                  <a:srgbClr val="0F496F"/>
                </a:solidFill>
              </a:rPr>
              <a:t>0.03</a:t>
            </a:r>
            <a:r>
              <a:rPr lang="ko-KR" altLang="en-US" sz="2500" dirty="0">
                <a:solidFill>
                  <a:srgbClr val="0F496F"/>
                </a:solidFill>
              </a:rPr>
              <a:t>인 경우를 확인한 결과 </a:t>
            </a:r>
            <a:r>
              <a:rPr lang="ko-KR" altLang="en-US" sz="2500" dirty="0" err="1">
                <a:solidFill>
                  <a:srgbClr val="0F496F"/>
                </a:solidFill>
              </a:rPr>
              <a:t>스위핑의</a:t>
            </a:r>
            <a:r>
              <a:rPr lang="ko-KR" altLang="en-US" sz="2500" dirty="0">
                <a:solidFill>
                  <a:srgbClr val="0F496F"/>
                </a:solidFill>
              </a:rPr>
              <a:t> 횟수가 증가함에 따라 마찰력이 감소하여 스톤이 나아가는 거리가 증가하는 것을 확인할 수 있었다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870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4C5530E-85F5-4469-A5C9-54B113C11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AB518A7-D7A3-F025-FD02-B32B35B6A058}"/>
              </a:ext>
            </a:extLst>
          </p:cNvPr>
          <p:cNvSpPr txBox="1">
            <a:spLocks/>
          </p:cNvSpPr>
          <p:nvPr/>
        </p:nvSpPr>
        <p:spPr>
          <a:xfrm>
            <a:off x="634000" y="71095"/>
            <a:ext cx="5522134" cy="606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ko-KR" altLang="en-US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실험 및 결과 분석</a:t>
            </a:r>
            <a:r>
              <a:rPr lang="en-US" altLang="ko-KR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ko-KR" altLang="en-US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마찰</a:t>
            </a:r>
            <a:r>
              <a:rPr lang="en-US" altLang="ko-KR" kern="1200" cap="all" dirty="0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)</a:t>
            </a:r>
          </a:p>
        </p:txBody>
      </p:sp>
      <p:sp useBgFill="1">
        <p:nvSpPr>
          <p:cNvPr id="30" name="Snip Diagonal Corner Rectangle 21">
            <a:extLst>
              <a:ext uri="{FF2B5EF4-FFF2-40B4-BE49-F238E27FC236}">
                <a16:creationId xmlns:a16="http://schemas.microsoft.com/office/drawing/2014/main" id="{A9CEB52D-0D40-45E3-94F9-CDB2083A9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7EB202-DE79-4E39-BCF0-D9855DA1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8FC51-F3B0-4D84-A367-A1470716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3C3EDB-3DD5-4F8C-84C2-B598DB12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DD3267-7A88-4810-94C1-0176A11D9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F7E30E-9755-4BB4-B799-15752AE27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0A74F5-C569-4A54-9AA8-8F85E9E7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82BD3F-63FA-822A-CDE9-7BD2431C316C}"/>
              </a:ext>
            </a:extLst>
          </p:cNvPr>
          <p:cNvSpPr txBox="1"/>
          <p:nvPr/>
        </p:nvSpPr>
        <p:spPr>
          <a:xfrm>
            <a:off x="7752847" y="1678980"/>
            <a:ext cx="4377327" cy="4025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ko-KR" altLang="en-US" sz="2500" dirty="0">
                <a:solidFill>
                  <a:srgbClr val="0F496F"/>
                </a:solidFill>
              </a:rPr>
              <a:t>스톤이 출발한 후에 </a:t>
            </a:r>
            <a:r>
              <a:rPr lang="ko-KR" altLang="en-US" sz="2500" dirty="0" err="1">
                <a:solidFill>
                  <a:srgbClr val="0F496F"/>
                </a:solidFill>
              </a:rPr>
              <a:t>스위핑을</a:t>
            </a:r>
            <a:r>
              <a:rPr lang="ko-KR" altLang="en-US" sz="2500" dirty="0">
                <a:solidFill>
                  <a:srgbClr val="0F496F"/>
                </a:solidFill>
              </a:rPr>
              <a:t> 하게 되는데 </a:t>
            </a:r>
            <a:r>
              <a:rPr lang="ko-KR" altLang="en-US" sz="2500" dirty="0" err="1">
                <a:solidFill>
                  <a:srgbClr val="0F496F"/>
                </a:solidFill>
              </a:rPr>
              <a:t>스위핑</a:t>
            </a:r>
            <a:r>
              <a:rPr lang="ko-KR" altLang="en-US" sz="2500" dirty="0">
                <a:solidFill>
                  <a:srgbClr val="0F496F"/>
                </a:solidFill>
              </a:rPr>
              <a:t> 동작을 진행하는 순간에 따라 스톤이 나아가는 거리가 달라지는 것이 확인되어서 </a:t>
            </a:r>
            <a:r>
              <a:rPr lang="en-US" altLang="ko-KR" sz="2500" dirty="0">
                <a:solidFill>
                  <a:srgbClr val="0F496F"/>
                </a:solidFill>
              </a:rPr>
              <a:t>7</a:t>
            </a:r>
            <a:r>
              <a:rPr lang="ko-KR" altLang="en-US" sz="2500" dirty="0">
                <a:solidFill>
                  <a:srgbClr val="0F496F"/>
                </a:solidFill>
              </a:rPr>
              <a:t>회 정도 실험한 결과 스톤이 출발한 직후에 바로 </a:t>
            </a:r>
            <a:r>
              <a:rPr lang="ko-KR" altLang="en-US" sz="2500" dirty="0" err="1">
                <a:solidFill>
                  <a:srgbClr val="0F496F"/>
                </a:solidFill>
              </a:rPr>
              <a:t>스위핑을</a:t>
            </a:r>
            <a:r>
              <a:rPr lang="ko-KR" altLang="en-US" sz="2500" dirty="0">
                <a:solidFill>
                  <a:srgbClr val="0F496F"/>
                </a:solidFill>
              </a:rPr>
              <a:t> 하면 스톤이 더 멀리 나아가는 것을 확인할 수 있었다</a:t>
            </a:r>
            <a:r>
              <a:rPr lang="en-US" altLang="ko-KR" sz="2500" dirty="0">
                <a:solidFill>
                  <a:srgbClr val="0F496F"/>
                </a:solidFill>
              </a:rPr>
              <a:t>.</a:t>
            </a:r>
          </a:p>
        </p:txBody>
      </p:sp>
      <p:graphicFrame>
        <p:nvGraphicFramePr>
          <p:cNvPr id="25" name="차트 20">
            <a:extLst>
              <a:ext uri="{FF2B5EF4-FFF2-40B4-BE49-F238E27FC236}">
                <a16:creationId xmlns:a16="http://schemas.microsoft.com/office/drawing/2014/main" id="{8A3CCD21-FBBD-7E6F-2959-7F51A1C2B6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685338"/>
              </p:ext>
            </p:extLst>
          </p:nvPr>
        </p:nvGraphicFramePr>
        <p:xfrm>
          <a:off x="1098550" y="1096963"/>
          <a:ext cx="5643563" cy="4333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32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DD528-55E4-F600-2188-4C1018A0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64" y="1165413"/>
            <a:ext cx="9126071" cy="4347882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>
                <a:latin typeface="+mn-lt"/>
              </a:rPr>
              <a:t>Thank you for listening!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51627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연구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7888-3D3D-4C45-FA41-FE539E474BED}"/>
              </a:ext>
            </a:extLst>
          </p:cNvPr>
          <p:cNvSpPr txBox="1"/>
          <p:nvPr/>
        </p:nvSpPr>
        <p:spPr>
          <a:xfrm flipH="1">
            <a:off x="503341" y="1463038"/>
            <a:ext cx="11185318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Arduino 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스틱을 이용하여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컬링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스톤 이동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Arduino 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스틱을 앞으로 미는 경우 스톤이 앞으로 이동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스틱 버튼을 누르는 시간에 비례하여 출발할 때 받는 힘 증가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출발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시 회전의 양 조절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342900" lvl="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컬링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스톤이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컬링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시트를 지나갈 경우 속도가 줄어들거나 회전하는 경우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Arial" panose="020B0604020202020204" pitchFamily="34" charset="0"/>
              </a:rPr>
              <a:t>빙판의 마찰을 중심으로 하는 물리 체계 구축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Arial" panose="020B0604020202020204" pitchFamily="34" charset="0"/>
              </a:rPr>
              <a:t>(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스톤이 백라인에 도달할수록 속도가 점점 감소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)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스위핑을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하는 경우 휘어져 나가는 양을 줄임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(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회전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)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342900" lvl="0" indent="-3429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컬링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브룸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(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브러쉬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)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의 </a:t>
            </a: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스위핑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역할을 하는 경우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 err="1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스위핑을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 통하여 스톤 아래의 마찰력을 줄이고</a:t>
            </a:r>
            <a:r>
              <a:rPr lang="en-US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휘어져 나가는 양을 줄이기 위함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marL="711200" algn="just">
              <a:lnSpc>
                <a:spcPct val="160000"/>
              </a:lnSpc>
            </a:pPr>
            <a:r>
              <a:rPr lang="ko-KR" altLang="ko-KR" sz="1800" dirty="0">
                <a:effectLst/>
                <a:latin typeface="바탕" panose="02030600000101010101" pitchFamily="18" charset="-127"/>
                <a:ea typeface="바탕체" panose="02030609000101010101" pitchFamily="17" charset="-127"/>
                <a:cs typeface="굴림" panose="020B0600000101010101" pitchFamily="50" charset="-127"/>
              </a:rPr>
              <a:t>유니티를 사용한 게임 이미지 제작</a:t>
            </a:r>
            <a:endParaRPr lang="ko-KR" altLang="ko-KR" sz="18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굴림" panose="020B0600000101010101" pitchFamily="50" charset="-127"/>
            </a:endParaRPr>
          </a:p>
          <a:p>
            <a:pPr algn="just"/>
            <a:endParaRPr lang="en-US" altLang="ko-KR" sz="2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93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(1)</a:t>
            </a:r>
            <a:endParaRPr lang="ko-KR" altLang="en-US"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2B7888-3D3D-4C45-FA41-FE539E474BED}"/>
                  </a:ext>
                </a:extLst>
              </p:cNvPr>
              <p:cNvSpPr txBox="1"/>
              <p:nvPr/>
            </p:nvSpPr>
            <p:spPr>
              <a:xfrm flipH="1">
                <a:off x="503341" y="1280158"/>
                <a:ext cx="11185318" cy="461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4800" dirty="0">
                    <a:latin typeface="+mn-ea"/>
                  </a:rPr>
                  <a:t>에너지 보존 법칙</a:t>
                </a:r>
                <a:endParaRPr lang="en-US" altLang="ko-KR" sz="4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r>
                  <a:rPr lang="en-US" altLang="ko-KR" sz="2800" dirty="0">
                    <a:latin typeface="+mn-ea"/>
                  </a:rPr>
                  <a:t>	</a:t>
                </a:r>
                <a:r>
                  <a:rPr lang="ko-KR" altLang="en-US" sz="2800" dirty="0">
                    <a:latin typeface="+mn-ea"/>
                  </a:rPr>
                  <a:t>물리적 현상에 따라 한 물체에서 다른 물체로 에너지가 </a:t>
                </a:r>
                <a:r>
                  <a:rPr lang="en-US" altLang="ko-KR" sz="2800" dirty="0">
                    <a:latin typeface="+mn-ea"/>
                  </a:rPr>
                  <a:t>	</a:t>
                </a:r>
                <a:r>
                  <a:rPr lang="ko-KR" altLang="en-US" sz="2800" dirty="0">
                    <a:latin typeface="+mn-ea"/>
                  </a:rPr>
                  <a:t>옮겨가거나 물체의 에너지가 다른 종류의 에너지로 변환할 때</a:t>
                </a:r>
                <a:r>
                  <a:rPr lang="en-US" altLang="ko-KR" sz="2800" dirty="0">
                    <a:latin typeface="+mn-ea"/>
                  </a:rPr>
                  <a:t>, 	</a:t>
                </a:r>
                <a:r>
                  <a:rPr lang="ko-KR" altLang="en-US" sz="2800" dirty="0">
                    <a:latin typeface="+mn-ea"/>
                  </a:rPr>
                  <a:t>항상 자연계 전체의 에너지의 총량은 일정하게 보존된다</a:t>
                </a:r>
                <a:r>
                  <a:rPr lang="en-US" altLang="ko-KR" sz="2800" dirty="0">
                    <a:latin typeface="+mn-ea"/>
                  </a:rPr>
                  <a:t>.</a:t>
                </a: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+mn-ea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3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3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굴림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굴림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3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ko-KR" altLang="ko-KR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3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굴림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굴림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3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ko-KR" altLang="ko-KR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3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굴림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굴림" panose="020B0600000101010101" pitchFamily="50" charset="-127"/>
                          </a:rPr>
                          <m:t>2</m:t>
                        </m:r>
                      </m:den>
                    </m:f>
                    <m:r>
                      <a:rPr lang="en-US" altLang="ko-KR" sz="3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바탕" panose="02030600000101010101" pitchFamily="18" charset="-127"/>
                        <a:cs typeface="굴림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ko-KR" altLang="ko-KR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굴림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ko-KR" altLang="ko-K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굴림" panose="020B0600000101010101" pitchFamily="50" charset="-127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32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굴림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altLang="ko-KR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" panose="02030600000101010101" pitchFamily="18" charset="-127"/>
                                    <a:cs typeface="굴림" panose="020B0600000101010101" pitchFamily="50" charset="-127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3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바탕" panose="02030600000101010101" pitchFamily="18" charset="-127"/>
                                <a:cs typeface="굴림" panose="020B0600000101010101" pitchFamily="50" charset="-127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3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바탕" panose="02030600000101010101" pitchFamily="18" charset="-127"/>
                            <a:cs typeface="굴림" panose="020B0600000101010101" pitchFamily="50" charset="-127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2B7888-3D3D-4C45-FA41-FE539E47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3341" y="1280158"/>
                <a:ext cx="11185318" cy="4612673"/>
              </a:xfrm>
              <a:prstGeom prst="rect">
                <a:avLst/>
              </a:prstGeom>
              <a:blipFill>
                <a:blip r:embed="rId2"/>
                <a:stretch>
                  <a:fillRect l="-2508" t="-3038" r="-1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explain how the law of conservation of energy holds true for three  different position of the bob - Physics - TopperLearning.com | 7r3i6w22">
            <a:extLst>
              <a:ext uri="{FF2B5EF4-FFF2-40B4-BE49-F238E27FC236}">
                <a16:creationId xmlns:a16="http://schemas.microsoft.com/office/drawing/2014/main" id="{EBCC0FEA-305B-48A8-B781-3A67423D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32" y="186823"/>
            <a:ext cx="3855884" cy="312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4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(2)</a:t>
            </a:r>
            <a:endParaRPr lang="ko-KR" altLang="en-US"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2B7888-3D3D-4C45-FA41-FE539E474BED}"/>
                  </a:ext>
                </a:extLst>
              </p:cNvPr>
              <p:cNvSpPr txBox="1"/>
              <p:nvPr/>
            </p:nvSpPr>
            <p:spPr>
              <a:xfrm flipH="1">
                <a:off x="503341" y="1280158"/>
                <a:ext cx="11185318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4800" dirty="0">
                    <a:latin typeface="+mn-ea"/>
                  </a:rPr>
                  <a:t>운동량 보존 법칙</a:t>
                </a:r>
                <a:endParaRPr lang="en-US" altLang="ko-KR" sz="4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just"/>
                <a:r>
                  <a:rPr lang="en-US" altLang="ko-KR" sz="2800" dirty="0">
                    <a:latin typeface="+mn-ea"/>
                  </a:rPr>
                  <a:t>	</a:t>
                </a:r>
                <a:r>
                  <a:rPr lang="ko-KR" altLang="en-US" sz="2800" dirty="0">
                    <a:latin typeface="+mn-ea"/>
                  </a:rPr>
                  <a:t>어떤 물체가 충돌하는 경우 외부에서 다른 힘이 작용되지 않는 </a:t>
                </a:r>
                <a:r>
                  <a:rPr lang="en-US" altLang="ko-KR" sz="2800" dirty="0">
                    <a:latin typeface="+mn-ea"/>
                  </a:rPr>
                  <a:t>	</a:t>
                </a:r>
                <a:r>
                  <a:rPr lang="ko-KR" altLang="en-US" sz="2800" dirty="0">
                    <a:latin typeface="+mn-ea"/>
                  </a:rPr>
                  <a:t>한 </a:t>
                </a:r>
                <a:r>
                  <a:rPr lang="en-US" altLang="ko-KR" sz="2800" dirty="0">
                    <a:latin typeface="+mn-ea"/>
                  </a:rPr>
                  <a:t>	</a:t>
                </a:r>
                <a:r>
                  <a:rPr lang="ko-KR" altLang="en-US" sz="2800" dirty="0">
                    <a:latin typeface="+mn-ea"/>
                  </a:rPr>
                  <a:t>운동량은 보존된다</a:t>
                </a:r>
                <a:r>
                  <a:rPr lang="en-US" altLang="ko-KR" sz="2800" dirty="0">
                    <a:latin typeface="+mn-ea"/>
                  </a:rPr>
                  <a:t>.</a:t>
                </a:r>
              </a:p>
              <a:p>
                <a:pPr algn="just"/>
                <a:endParaRPr lang="en-US" altLang="ko-KR" sz="2800" dirty="0">
                  <a:latin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2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P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i</m:t>
                          </m:r>
                        </m:sub>
                      </m:sSub>
                      <m:r>
                        <a:rPr lang="en-US" altLang="ko-KR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 =  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m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i</m:t>
                          </m:r>
                        </m:sub>
                      </m:sSub>
                      <m:r>
                        <a:rPr lang="en-US" altLang="ko-KR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 + 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m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i</m:t>
                          </m:r>
                        </m:sub>
                      </m:sSub>
                      <m:r>
                        <a:rPr lang="en-US" altLang="ko-KR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= 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m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f</m:t>
                          </m:r>
                        </m:sub>
                      </m:sSub>
                      <m:r>
                        <a:rPr lang="en-US" altLang="ko-KR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 + 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m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f</m:t>
                          </m:r>
                        </m:sub>
                      </m:sSub>
                      <m:r>
                        <a:rPr lang="en-US" altLang="ko-KR" sz="3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m:t> = </m:t>
                      </m:r>
                      <m:sSub>
                        <m:sSubPr>
                          <m:ctrlPr>
                            <a:rPr lang="ko-KR" altLang="ko-KR" sz="32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굴림" panose="020B0600000101010101" pitchFamily="50" charset="-127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effectLst/>
                  <a:latin typeface="+mn-ea"/>
                  <a:ea typeface="바탕" panose="02030600000101010101" pitchFamily="18" charset="-127"/>
                  <a:cs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2B7888-3D3D-4C45-FA41-FE539E47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3341" y="1280158"/>
                <a:ext cx="11185318" cy="4431983"/>
              </a:xfrm>
              <a:prstGeom prst="rect">
                <a:avLst/>
              </a:prstGeom>
              <a:blipFill>
                <a:blip r:embed="rId2"/>
                <a:stretch>
                  <a:fillRect l="-2508" t="-3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역학] 운동량보존법칙(law of conservation of momentum) : 네이버 블로그">
            <a:extLst>
              <a:ext uri="{FF2B5EF4-FFF2-40B4-BE49-F238E27FC236}">
                <a16:creationId xmlns:a16="http://schemas.microsoft.com/office/drawing/2014/main" id="{75D9F51B-4244-4CFC-9F04-A97FB493B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71" y="431719"/>
            <a:ext cx="4966688" cy="323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4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(3)</a:t>
            </a:r>
            <a:endParaRPr lang="ko-KR" altLang="en-US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7888-3D3D-4C45-FA41-FE539E474BED}"/>
              </a:ext>
            </a:extLst>
          </p:cNvPr>
          <p:cNvSpPr txBox="1"/>
          <p:nvPr/>
        </p:nvSpPr>
        <p:spPr>
          <a:xfrm flipH="1">
            <a:off x="503341" y="1280158"/>
            <a:ext cx="111853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+mn-ea"/>
              </a:rPr>
              <a:t>회전력</a:t>
            </a:r>
            <a:endParaRPr lang="en-US" altLang="ko-KR" sz="3000" dirty="0">
              <a:latin typeface="+mn-ea"/>
            </a:endParaRPr>
          </a:p>
          <a:p>
            <a:pPr algn="just"/>
            <a:r>
              <a:rPr lang="en-US" altLang="ko-KR" sz="3000" dirty="0">
                <a:latin typeface="+mn-ea"/>
              </a:rPr>
              <a:t>	</a:t>
            </a:r>
            <a:r>
              <a:rPr lang="ko-KR" altLang="en-US" sz="3000" dirty="0">
                <a:latin typeface="+mn-ea"/>
              </a:rPr>
              <a:t>물체를 회전시키는 힘을 나타내는 </a:t>
            </a:r>
            <a:r>
              <a:rPr lang="ko-KR" altLang="en-US" sz="3000" dirty="0" err="1">
                <a:latin typeface="+mn-ea"/>
              </a:rPr>
              <a:t>물리량을</a:t>
            </a:r>
            <a:r>
              <a:rPr lang="ko-KR" altLang="en-US" sz="3000" dirty="0">
                <a:latin typeface="+mn-ea"/>
              </a:rPr>
              <a:t> 토크라고 하며 </a:t>
            </a:r>
            <a:r>
              <a:rPr lang="en-US" altLang="ko-KR" sz="3000" dirty="0">
                <a:latin typeface="+mn-ea"/>
              </a:rPr>
              <a:t>	</a:t>
            </a:r>
            <a:r>
              <a:rPr lang="ko-KR" altLang="en-US" sz="3000" dirty="0">
                <a:latin typeface="+mn-ea"/>
              </a:rPr>
              <a:t>이를 벡터로 표현하면 다음과 같다</a:t>
            </a:r>
            <a:r>
              <a:rPr lang="en-US" altLang="ko-KR" sz="3000" dirty="0">
                <a:latin typeface="+mn-ea"/>
              </a:rPr>
              <a:t>.</a:t>
            </a:r>
          </a:p>
          <a:p>
            <a:endParaRPr lang="en-US" altLang="ko-KR" sz="4400" dirty="0">
              <a:latin typeface="+mn-ea"/>
            </a:endParaRPr>
          </a:p>
          <a:p>
            <a:endParaRPr lang="en-US" altLang="ko-KR" sz="4400" dirty="0">
              <a:latin typeface="+mn-ea"/>
            </a:endParaRPr>
          </a:p>
          <a:p>
            <a:pPr algn="r"/>
            <a:r>
              <a:rPr lang="en-US" altLang="ko-KR" sz="6000" dirty="0">
                <a:latin typeface="+mn-ea"/>
              </a:rPr>
              <a:t>Torque=r X F	</a:t>
            </a:r>
            <a:r>
              <a:rPr lang="en-US" altLang="ko-KR" sz="4400" dirty="0">
                <a:latin typeface="+mn-ea"/>
              </a:rPr>
              <a:t>	</a:t>
            </a:r>
            <a:endParaRPr lang="en-US" altLang="ko-KR" sz="3000" dirty="0">
              <a:latin typeface="+mn-ea"/>
            </a:endParaRPr>
          </a:p>
        </p:txBody>
      </p:sp>
      <p:pic>
        <p:nvPicPr>
          <p:cNvPr id="6" name="shape1029">
            <a:extLst>
              <a:ext uri="{FF2B5EF4-FFF2-40B4-BE49-F238E27FC236}">
                <a16:creationId xmlns:a16="http://schemas.microsoft.com/office/drawing/2014/main" id="{FDF3F35F-6FB5-56BB-4C6A-B2C80B88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7250" y="2985940"/>
            <a:ext cx="4530552" cy="3400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45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(4)</a:t>
            </a:r>
            <a:endParaRPr lang="ko-KR" altLang="en-US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B7888-3D3D-4C45-FA41-FE539E474BED}"/>
              </a:ext>
            </a:extLst>
          </p:cNvPr>
          <p:cNvSpPr txBox="1"/>
          <p:nvPr/>
        </p:nvSpPr>
        <p:spPr>
          <a:xfrm flipH="1">
            <a:off x="503341" y="1280158"/>
            <a:ext cx="11185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>
                <a:latin typeface="+mn-ea"/>
              </a:rPr>
              <a:t>완전 탄성 충돌</a:t>
            </a:r>
            <a:endParaRPr lang="en-US" altLang="ko-KR" sz="3000" dirty="0">
              <a:latin typeface="+mn-ea"/>
            </a:endParaRPr>
          </a:p>
          <a:p>
            <a:pPr algn="just"/>
            <a:r>
              <a:rPr lang="en-US" altLang="ko-KR" sz="3000" dirty="0">
                <a:latin typeface="+mn-ea"/>
              </a:rPr>
              <a:t>	</a:t>
            </a:r>
            <a:r>
              <a:rPr lang="ko-KR" altLang="en-US" sz="3000" b="0" i="0" dirty="0">
                <a:effectLst/>
                <a:latin typeface="Apple SD Gothic Neo"/>
              </a:rPr>
              <a:t>탄성 충돌은 두 물체가 부딪힐 때 충돌 전후에 두 물체가 </a:t>
            </a:r>
            <a:r>
              <a:rPr lang="en-US" altLang="ko-KR" sz="3000" b="0" i="0" dirty="0">
                <a:effectLst/>
                <a:latin typeface="Apple SD Gothic Neo"/>
              </a:rPr>
              <a:t>	</a:t>
            </a:r>
            <a:r>
              <a:rPr lang="ko-KR" altLang="en-US" sz="3000" b="0" i="0" dirty="0">
                <a:effectLst/>
                <a:latin typeface="Apple SD Gothic Neo"/>
              </a:rPr>
              <a:t>충돌하는 계의 운동 에너지 총량이 일정한 충돌을 이르는 </a:t>
            </a:r>
            <a:r>
              <a:rPr lang="en-US" altLang="ko-KR" sz="3000" b="0" i="0" dirty="0">
                <a:effectLst/>
                <a:latin typeface="Apple SD Gothic Neo"/>
              </a:rPr>
              <a:t>	</a:t>
            </a:r>
            <a:r>
              <a:rPr lang="ko-KR" altLang="en-US" sz="3000" b="0" i="0" dirty="0">
                <a:effectLst/>
                <a:latin typeface="Apple SD Gothic Neo"/>
              </a:rPr>
              <a:t>말</a:t>
            </a:r>
            <a:endParaRPr lang="en-US" altLang="ko-KR" sz="3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1E87E-A431-4D90-9D42-DFF54BD1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2" y="3506771"/>
            <a:ext cx="6716356" cy="3045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EA2BE-DB75-4677-B02E-13C60ABE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699" y="3506771"/>
            <a:ext cx="4448806" cy="3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4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0B533-F467-3A83-DC9B-BE918D6B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0"/>
            <a:ext cx="8491030" cy="1534371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이론적 배경</a:t>
            </a:r>
            <a:r>
              <a:rPr lang="en-US" altLang="ko-KR" sz="5000" dirty="0"/>
              <a:t>(4)</a:t>
            </a:r>
            <a:endParaRPr lang="ko-KR" altLang="en-US" sz="5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063EDE-FFA6-4CF7-A8BE-CDA65D28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8" y="2353973"/>
            <a:ext cx="4551450" cy="2951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7DB5B9-ADFE-432D-BED2-31DFFB42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79" y="5520287"/>
            <a:ext cx="2816475" cy="109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9243A-0816-4CF1-BC3A-C8AB57F4DA7A}"/>
              </a:ext>
            </a:extLst>
          </p:cNvPr>
          <p:cNvSpPr txBox="1"/>
          <p:nvPr/>
        </p:nvSpPr>
        <p:spPr>
          <a:xfrm>
            <a:off x="1032280" y="1139981"/>
            <a:ext cx="10157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물체 </a:t>
            </a:r>
            <a:r>
              <a:rPr lang="en-US" altLang="ko-KR" sz="3200" dirty="0"/>
              <a:t>vs </a:t>
            </a:r>
            <a:r>
              <a:rPr lang="ko-KR" altLang="en-US" sz="3200" dirty="0"/>
              <a:t>벽이 아니라 물체 </a:t>
            </a:r>
            <a:r>
              <a:rPr lang="en-US" altLang="ko-KR" sz="3200" dirty="0"/>
              <a:t>vs </a:t>
            </a:r>
            <a:r>
              <a:rPr lang="ko-KR" altLang="en-US" sz="3200" dirty="0"/>
              <a:t>물체로 확장</a:t>
            </a:r>
            <a:endParaRPr lang="en-US" altLang="ko-K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19ECD-B3BF-4587-969D-8D6BB07C0B89}"/>
              </a:ext>
            </a:extLst>
          </p:cNvPr>
          <p:cNvSpPr txBox="1"/>
          <p:nvPr/>
        </p:nvSpPr>
        <p:spPr>
          <a:xfrm>
            <a:off x="1659117" y="1958345"/>
            <a:ext cx="300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계수가 </a:t>
            </a:r>
            <a:r>
              <a:rPr lang="en-US" altLang="ko-KR" dirty="0"/>
              <a:t>1</a:t>
            </a:r>
            <a:r>
              <a:rPr lang="ko-KR" altLang="en-US" dirty="0"/>
              <a:t>인 이상적인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BE43C-8535-4DC9-8EBA-5C514CC7CD09}"/>
              </a:ext>
            </a:extLst>
          </p:cNvPr>
          <p:cNvSpPr txBox="1"/>
          <p:nvPr/>
        </p:nvSpPr>
        <p:spPr>
          <a:xfrm>
            <a:off x="7616189" y="1958345"/>
            <a:ext cx="300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계수가 </a:t>
            </a:r>
            <a:r>
              <a:rPr lang="en-US" altLang="ko-KR" dirty="0"/>
              <a:t>0.6</a:t>
            </a:r>
            <a:r>
              <a:rPr lang="ko-KR" altLang="en-US" dirty="0"/>
              <a:t>인 이상적인 환경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AE4EDC-5DEE-4816-AAB8-31A84BAD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422" y="5675846"/>
            <a:ext cx="3155918" cy="8173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D6C1-D94B-4B59-AD4A-F7A507F43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304" y="2366962"/>
            <a:ext cx="4551448" cy="29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14939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6891</TotalTime>
  <Words>1020</Words>
  <Application>Microsoft Office PowerPoint</Application>
  <PresentationFormat>와이드스크린</PresentationFormat>
  <Paragraphs>170</Paragraphs>
  <Slides>35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Apple SD Gothic Neo</vt:lpstr>
      <vt:lpstr>HY중고딕</vt:lpstr>
      <vt:lpstr>바탕</vt:lpstr>
      <vt:lpstr>Arial</vt:lpstr>
      <vt:lpstr>Cambria Math</vt:lpstr>
      <vt:lpstr>Century Gothic</vt:lpstr>
      <vt:lpstr>Wingdings 3</vt:lpstr>
      <vt:lpstr>슬라이스</vt:lpstr>
      <vt:lpstr>Unity를 이용한 컬링 게임 개발</vt:lpstr>
      <vt:lpstr>목차</vt:lpstr>
      <vt:lpstr>연구 배경 및 목적</vt:lpstr>
      <vt:lpstr>연구 문제</vt:lpstr>
      <vt:lpstr>이론적 배경(1)</vt:lpstr>
      <vt:lpstr>이론적 배경(2)</vt:lpstr>
      <vt:lpstr>이론적 배경(3)</vt:lpstr>
      <vt:lpstr>이론적 배경(4)</vt:lpstr>
      <vt:lpstr>이론적 배경(4)</vt:lpstr>
      <vt:lpstr>PowerPoint 프레젠테이션</vt:lpstr>
      <vt:lpstr>PowerPoint 프레젠테이션</vt:lpstr>
      <vt:lpstr>이론적 배경(5)</vt:lpstr>
      <vt:lpstr>이론적 배경(4)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내용(Unity 게임 개발)</vt:lpstr>
      <vt:lpstr>연구 내용</vt:lpstr>
      <vt:lpstr>연구 내용</vt:lpstr>
      <vt:lpstr>실험 및 결과 분석(충돌)</vt:lpstr>
      <vt:lpstr>실험 및 결과 분석(마찰)</vt:lpstr>
      <vt:lpstr>실험 및 결과 분석(마찰)</vt:lpstr>
      <vt:lpstr>PowerPoint 프레젠테이션</vt:lpstr>
      <vt:lpstr>PowerPoint 프레젠테이션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박기범</dc:creator>
  <cp:lastModifiedBy>박기범</cp:lastModifiedBy>
  <cp:revision>72</cp:revision>
  <dcterms:created xsi:type="dcterms:W3CDTF">2022-05-28T06:53:56Z</dcterms:created>
  <dcterms:modified xsi:type="dcterms:W3CDTF">2022-06-08T17:52:02Z</dcterms:modified>
</cp:coreProperties>
</file>